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75" r:id="rId3"/>
    <p:sldId id="273" r:id="rId4"/>
    <p:sldId id="257" r:id="rId5"/>
    <p:sldId id="259" r:id="rId6"/>
    <p:sldId id="263" r:id="rId7"/>
    <p:sldId id="274" r:id="rId8"/>
    <p:sldId id="269" r:id="rId9"/>
    <p:sldId id="276" r:id="rId10"/>
    <p:sldId id="266" r:id="rId11"/>
    <p:sldId id="272" r:id="rId12"/>
    <p:sldId id="260" r:id="rId13"/>
    <p:sldId id="270" r:id="rId14"/>
    <p:sldId id="261" r:id="rId15"/>
    <p:sldId id="271" r:id="rId16"/>
    <p:sldId id="262" r:id="rId17"/>
    <p:sldId id="264" r:id="rId18"/>
    <p:sldId id="277" r:id="rId19"/>
    <p:sldId id="267" r:id="rId20"/>
    <p:sldId id="26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3" autoAdjust="0"/>
    <p:restoredTop sz="94660"/>
  </p:normalViewPr>
  <p:slideViewPr>
    <p:cSldViewPr snapToGrid="0">
      <p:cViewPr>
        <p:scale>
          <a:sx n="80" d="100"/>
          <a:sy n="80" d="100"/>
        </p:scale>
        <p:origin x="-8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DFB3EB-EDBD-43D5-A903-F21508874FF3}" type="doc">
      <dgm:prSet loTypeId="urn:microsoft.com/office/officeart/2005/8/layout/hProcess9" loCatId="process" qsTypeId="urn:microsoft.com/office/officeart/2005/8/quickstyle/simple1" qsCatId="simple" csTypeId="urn:microsoft.com/office/officeart/2005/8/colors/accent1_2" csCatId="accent1" phldr="1"/>
      <dgm:spPr/>
    </dgm:pt>
    <dgm:pt modelId="{365D91B7-5313-4FB4-AE35-5D57CF1C7A52}">
      <dgm:prSet phldrT="[Text]"/>
      <dgm:spPr/>
      <dgm:t>
        <a:bodyPr/>
        <a:lstStyle/>
        <a:p>
          <a:r>
            <a:rPr lang="en-US" dirty="0" smtClean="0"/>
            <a:t>9.11.2014 </a:t>
          </a:r>
        </a:p>
        <a:p>
          <a:r>
            <a:rPr lang="en-US" dirty="0" smtClean="0"/>
            <a:t>Am Morgen:</a:t>
          </a:r>
        </a:p>
        <a:p>
          <a:r>
            <a:rPr lang="en-US" dirty="0" err="1" smtClean="0"/>
            <a:t>Erster</a:t>
          </a:r>
          <a:r>
            <a:rPr lang="en-US" dirty="0" smtClean="0"/>
            <a:t> </a:t>
          </a:r>
          <a:r>
            <a:rPr lang="en-US" dirty="0" err="1" smtClean="0"/>
            <a:t>Entwurf</a:t>
          </a:r>
          <a:endParaRPr lang="en-US" dirty="0" smtClean="0"/>
        </a:p>
        <a:p>
          <a:r>
            <a:rPr lang="en-US" dirty="0" err="1" smtClean="0"/>
            <a:t>Reisegesetz</a:t>
          </a:r>
          <a:endParaRPr lang="en-US" dirty="0"/>
        </a:p>
      </dgm:t>
    </dgm:pt>
    <dgm:pt modelId="{844675BD-DE48-4F7B-964D-3A7F474DA385}" type="parTrans" cxnId="{74E06F75-34BE-417B-B773-100AE4481191}">
      <dgm:prSet/>
      <dgm:spPr/>
      <dgm:t>
        <a:bodyPr/>
        <a:lstStyle/>
        <a:p>
          <a:endParaRPr lang="en-US"/>
        </a:p>
      </dgm:t>
    </dgm:pt>
    <dgm:pt modelId="{3AB33E04-8C4A-474F-B877-9CDA38D3A4F4}" type="sibTrans" cxnId="{74E06F75-34BE-417B-B773-100AE4481191}">
      <dgm:prSet/>
      <dgm:spPr/>
      <dgm:t>
        <a:bodyPr/>
        <a:lstStyle/>
        <a:p>
          <a:endParaRPr lang="en-US"/>
        </a:p>
      </dgm:t>
    </dgm:pt>
    <dgm:pt modelId="{F695D0A0-4390-4663-A098-E024EEB4CC01}">
      <dgm:prSet phldrT="[Text]"/>
      <dgm:spPr/>
      <dgm:t>
        <a:bodyPr/>
        <a:lstStyle/>
        <a:p>
          <a:r>
            <a:rPr lang="en-US" dirty="0" smtClean="0"/>
            <a:t>Am </a:t>
          </a:r>
          <a:r>
            <a:rPr lang="en-US" dirty="0" err="1" smtClean="0"/>
            <a:t>Mittag</a:t>
          </a:r>
          <a:r>
            <a:rPr lang="en-US" dirty="0" smtClean="0"/>
            <a:t>:</a:t>
          </a:r>
        </a:p>
        <a:p>
          <a:r>
            <a:rPr lang="en-US" dirty="0" smtClean="0"/>
            <a:t>In </a:t>
          </a:r>
          <a:r>
            <a:rPr lang="en-US" dirty="0" err="1" smtClean="0"/>
            <a:t>einer</a:t>
          </a:r>
          <a:r>
            <a:rPr lang="en-US" dirty="0" smtClean="0"/>
            <a:t> </a:t>
          </a:r>
          <a:r>
            <a:rPr lang="en-US" dirty="0" err="1" smtClean="0"/>
            <a:t>Konferenz</a:t>
          </a:r>
          <a:r>
            <a:rPr lang="en-US" dirty="0" smtClean="0"/>
            <a:t> </a:t>
          </a:r>
          <a:r>
            <a:rPr lang="en-US" dirty="0" err="1" smtClean="0"/>
            <a:t>Diskussion</a:t>
          </a:r>
          <a:r>
            <a:rPr lang="en-US" dirty="0" smtClean="0"/>
            <a:t> und </a:t>
          </a:r>
          <a:r>
            <a:rPr lang="en-US" dirty="0" err="1" smtClean="0"/>
            <a:t>Abänderung</a:t>
          </a:r>
          <a:endParaRPr lang="en-US" dirty="0"/>
        </a:p>
      </dgm:t>
    </dgm:pt>
    <dgm:pt modelId="{42FB2F00-04F8-452D-9570-F9BC746E3983}" type="parTrans" cxnId="{E85C8B08-B470-42A5-857E-17823E9A3B6D}">
      <dgm:prSet/>
      <dgm:spPr/>
      <dgm:t>
        <a:bodyPr/>
        <a:lstStyle/>
        <a:p>
          <a:endParaRPr lang="en-US"/>
        </a:p>
      </dgm:t>
    </dgm:pt>
    <dgm:pt modelId="{4C5BE050-4264-4D2D-B9CD-610FFFD1127A}" type="sibTrans" cxnId="{E85C8B08-B470-42A5-857E-17823E9A3B6D}">
      <dgm:prSet/>
      <dgm:spPr/>
      <dgm:t>
        <a:bodyPr/>
        <a:lstStyle/>
        <a:p>
          <a:endParaRPr lang="en-US"/>
        </a:p>
      </dgm:t>
    </dgm:pt>
    <dgm:pt modelId="{D98389AF-F3BF-4C85-B475-6BDA39C77D95}">
      <dgm:prSet phldrT="[Text]"/>
      <dgm:spPr/>
      <dgm:t>
        <a:bodyPr/>
        <a:lstStyle/>
        <a:p>
          <a:r>
            <a:rPr lang="en-US" dirty="0" smtClean="0"/>
            <a:t>Am </a:t>
          </a:r>
          <a:r>
            <a:rPr lang="en-US" dirty="0" err="1" smtClean="0"/>
            <a:t>Abend</a:t>
          </a:r>
          <a:r>
            <a:rPr lang="en-US" dirty="0" smtClean="0"/>
            <a:t> </a:t>
          </a:r>
          <a:r>
            <a:rPr lang="en-US" dirty="0" err="1" smtClean="0"/>
            <a:t>im</a:t>
          </a:r>
          <a:r>
            <a:rPr lang="en-US" dirty="0" smtClean="0"/>
            <a:t> </a:t>
          </a:r>
          <a:r>
            <a:rPr lang="en-US" dirty="0" err="1" smtClean="0"/>
            <a:t>Fernsehen</a:t>
          </a:r>
          <a:r>
            <a:rPr lang="en-US" dirty="0" smtClean="0"/>
            <a:t>:</a:t>
          </a:r>
        </a:p>
        <a:p>
          <a:r>
            <a:rPr lang="en-US" dirty="0" err="1" smtClean="0"/>
            <a:t>Mitglied</a:t>
          </a:r>
          <a:r>
            <a:rPr lang="en-US" dirty="0" smtClean="0"/>
            <a:t> </a:t>
          </a:r>
          <a:r>
            <a:rPr lang="en-US" dirty="0" err="1" smtClean="0"/>
            <a:t>liest</a:t>
          </a:r>
          <a:r>
            <a:rPr lang="en-US" dirty="0" smtClean="0"/>
            <a:t> das </a:t>
          </a:r>
          <a:r>
            <a:rPr lang="en-US" dirty="0" err="1" smtClean="0"/>
            <a:t>Gesetz</a:t>
          </a:r>
          <a:r>
            <a:rPr lang="en-US" dirty="0" smtClean="0"/>
            <a:t> </a:t>
          </a:r>
          <a:r>
            <a:rPr lang="en-US" dirty="0" err="1" smtClean="0"/>
            <a:t>versehentlich</a:t>
          </a:r>
          <a:r>
            <a:rPr lang="en-US" dirty="0" smtClean="0"/>
            <a:t> </a:t>
          </a:r>
          <a:r>
            <a:rPr lang="en-US" dirty="0" err="1" smtClean="0"/>
            <a:t>vor</a:t>
          </a:r>
          <a:endParaRPr lang="en-US" dirty="0"/>
        </a:p>
      </dgm:t>
    </dgm:pt>
    <dgm:pt modelId="{07DA6885-6D30-45ED-BDB0-5152705E3409}" type="parTrans" cxnId="{DAA88803-3F4D-4E31-B63C-41538CCC4837}">
      <dgm:prSet/>
      <dgm:spPr/>
      <dgm:t>
        <a:bodyPr/>
        <a:lstStyle/>
        <a:p>
          <a:endParaRPr lang="en-US"/>
        </a:p>
      </dgm:t>
    </dgm:pt>
    <dgm:pt modelId="{A62F1024-AE4B-4D7A-8104-2F9AF42BED7A}" type="sibTrans" cxnId="{DAA88803-3F4D-4E31-B63C-41538CCC4837}">
      <dgm:prSet/>
      <dgm:spPr/>
      <dgm:t>
        <a:bodyPr/>
        <a:lstStyle/>
        <a:p>
          <a:endParaRPr lang="en-US"/>
        </a:p>
      </dgm:t>
    </dgm:pt>
    <dgm:pt modelId="{E0DA521E-56DB-4FC1-802A-21E7B8C29971}" type="pres">
      <dgm:prSet presAssocID="{EADFB3EB-EDBD-43D5-A903-F21508874FF3}" presName="CompostProcess" presStyleCnt="0">
        <dgm:presLayoutVars>
          <dgm:dir/>
          <dgm:resizeHandles val="exact"/>
        </dgm:presLayoutVars>
      </dgm:prSet>
      <dgm:spPr/>
    </dgm:pt>
    <dgm:pt modelId="{EA2DD90E-1ED2-4E26-B39B-E2F67F3AC469}" type="pres">
      <dgm:prSet presAssocID="{EADFB3EB-EDBD-43D5-A903-F21508874FF3}" presName="arrow" presStyleLbl="bgShp" presStyleIdx="0" presStyleCnt="1" custLinFactNeighborX="11471" custLinFactNeighborY="-16415"/>
      <dgm:spPr/>
    </dgm:pt>
    <dgm:pt modelId="{53C522C5-C616-4935-9048-79CBC3E7B88E}" type="pres">
      <dgm:prSet presAssocID="{EADFB3EB-EDBD-43D5-A903-F21508874FF3}" presName="linearProcess" presStyleCnt="0"/>
      <dgm:spPr/>
    </dgm:pt>
    <dgm:pt modelId="{0332B0AB-65DE-4FAF-ABB0-AE1A40FA3FCD}" type="pres">
      <dgm:prSet presAssocID="{365D91B7-5313-4FB4-AE35-5D57CF1C7A52}" presName="textNode" presStyleLbl="node1" presStyleIdx="0" presStyleCnt="3" custLinFactNeighborX="-2118">
        <dgm:presLayoutVars>
          <dgm:bulletEnabled val="1"/>
        </dgm:presLayoutVars>
      </dgm:prSet>
      <dgm:spPr/>
      <dgm:t>
        <a:bodyPr/>
        <a:lstStyle/>
        <a:p>
          <a:endParaRPr lang="en-US"/>
        </a:p>
      </dgm:t>
    </dgm:pt>
    <dgm:pt modelId="{A9F7A089-FAB4-44E4-8284-8308560297E0}" type="pres">
      <dgm:prSet presAssocID="{3AB33E04-8C4A-474F-B877-9CDA38D3A4F4}" presName="sibTrans" presStyleCnt="0"/>
      <dgm:spPr/>
    </dgm:pt>
    <dgm:pt modelId="{FD15E29E-176D-44BF-AA17-0E0BF060A01F}" type="pres">
      <dgm:prSet presAssocID="{F695D0A0-4390-4663-A098-E024EEB4CC01}" presName="textNode" presStyleLbl="node1" presStyleIdx="1" presStyleCnt="3">
        <dgm:presLayoutVars>
          <dgm:bulletEnabled val="1"/>
        </dgm:presLayoutVars>
      </dgm:prSet>
      <dgm:spPr/>
      <dgm:t>
        <a:bodyPr/>
        <a:lstStyle/>
        <a:p>
          <a:endParaRPr lang="en-US"/>
        </a:p>
      </dgm:t>
    </dgm:pt>
    <dgm:pt modelId="{C0D914CD-FC43-4E00-BD7F-3CFC3E7FEDE5}" type="pres">
      <dgm:prSet presAssocID="{4C5BE050-4264-4D2D-B9CD-610FFFD1127A}" presName="sibTrans" presStyleCnt="0"/>
      <dgm:spPr/>
    </dgm:pt>
    <dgm:pt modelId="{3520A60B-5798-4FE4-9674-FBB958E45A21}" type="pres">
      <dgm:prSet presAssocID="{D98389AF-F3BF-4C85-B475-6BDA39C77D95}" presName="textNode" presStyleLbl="node1" presStyleIdx="2" presStyleCnt="3">
        <dgm:presLayoutVars>
          <dgm:bulletEnabled val="1"/>
        </dgm:presLayoutVars>
      </dgm:prSet>
      <dgm:spPr/>
      <dgm:t>
        <a:bodyPr/>
        <a:lstStyle/>
        <a:p>
          <a:endParaRPr lang="en-US"/>
        </a:p>
      </dgm:t>
    </dgm:pt>
  </dgm:ptLst>
  <dgm:cxnLst>
    <dgm:cxn modelId="{74E06F75-34BE-417B-B773-100AE4481191}" srcId="{EADFB3EB-EDBD-43D5-A903-F21508874FF3}" destId="{365D91B7-5313-4FB4-AE35-5D57CF1C7A52}" srcOrd="0" destOrd="0" parTransId="{844675BD-DE48-4F7B-964D-3A7F474DA385}" sibTransId="{3AB33E04-8C4A-474F-B877-9CDA38D3A4F4}"/>
    <dgm:cxn modelId="{FE7EA5E0-D177-49C1-9AC4-C51BD1838A02}" type="presOf" srcId="{F695D0A0-4390-4663-A098-E024EEB4CC01}" destId="{FD15E29E-176D-44BF-AA17-0E0BF060A01F}" srcOrd="0" destOrd="0" presId="urn:microsoft.com/office/officeart/2005/8/layout/hProcess9"/>
    <dgm:cxn modelId="{8BB3E717-8D3C-4605-A62D-7CB556098FD9}" type="presOf" srcId="{D98389AF-F3BF-4C85-B475-6BDA39C77D95}" destId="{3520A60B-5798-4FE4-9674-FBB958E45A21}" srcOrd="0" destOrd="0" presId="urn:microsoft.com/office/officeart/2005/8/layout/hProcess9"/>
    <dgm:cxn modelId="{E85C8B08-B470-42A5-857E-17823E9A3B6D}" srcId="{EADFB3EB-EDBD-43D5-A903-F21508874FF3}" destId="{F695D0A0-4390-4663-A098-E024EEB4CC01}" srcOrd="1" destOrd="0" parTransId="{42FB2F00-04F8-452D-9570-F9BC746E3983}" sibTransId="{4C5BE050-4264-4D2D-B9CD-610FFFD1127A}"/>
    <dgm:cxn modelId="{DAA88803-3F4D-4E31-B63C-41538CCC4837}" srcId="{EADFB3EB-EDBD-43D5-A903-F21508874FF3}" destId="{D98389AF-F3BF-4C85-B475-6BDA39C77D95}" srcOrd="2" destOrd="0" parTransId="{07DA6885-6D30-45ED-BDB0-5152705E3409}" sibTransId="{A62F1024-AE4B-4D7A-8104-2F9AF42BED7A}"/>
    <dgm:cxn modelId="{907CC54D-520E-44F5-AE48-6B0BBB0DC3C2}" type="presOf" srcId="{365D91B7-5313-4FB4-AE35-5D57CF1C7A52}" destId="{0332B0AB-65DE-4FAF-ABB0-AE1A40FA3FCD}" srcOrd="0" destOrd="0" presId="urn:microsoft.com/office/officeart/2005/8/layout/hProcess9"/>
    <dgm:cxn modelId="{E7BF3577-D0DD-45AB-8394-8B07D90FD3E0}" type="presOf" srcId="{EADFB3EB-EDBD-43D5-A903-F21508874FF3}" destId="{E0DA521E-56DB-4FC1-802A-21E7B8C29971}" srcOrd="0" destOrd="0" presId="urn:microsoft.com/office/officeart/2005/8/layout/hProcess9"/>
    <dgm:cxn modelId="{4BB06C9D-E452-4836-BF51-5640CE594886}" type="presParOf" srcId="{E0DA521E-56DB-4FC1-802A-21E7B8C29971}" destId="{EA2DD90E-1ED2-4E26-B39B-E2F67F3AC469}" srcOrd="0" destOrd="0" presId="urn:microsoft.com/office/officeart/2005/8/layout/hProcess9"/>
    <dgm:cxn modelId="{8A7F93D4-BBE5-4240-8A6B-7CCBCE86EAA5}" type="presParOf" srcId="{E0DA521E-56DB-4FC1-802A-21E7B8C29971}" destId="{53C522C5-C616-4935-9048-79CBC3E7B88E}" srcOrd="1" destOrd="0" presId="urn:microsoft.com/office/officeart/2005/8/layout/hProcess9"/>
    <dgm:cxn modelId="{F64FEA6B-A7FF-4340-AC09-CD63067417A4}" type="presParOf" srcId="{53C522C5-C616-4935-9048-79CBC3E7B88E}" destId="{0332B0AB-65DE-4FAF-ABB0-AE1A40FA3FCD}" srcOrd="0" destOrd="0" presId="urn:microsoft.com/office/officeart/2005/8/layout/hProcess9"/>
    <dgm:cxn modelId="{0385FB7C-C241-4455-9AE3-A8944BBE547B}" type="presParOf" srcId="{53C522C5-C616-4935-9048-79CBC3E7B88E}" destId="{A9F7A089-FAB4-44E4-8284-8308560297E0}" srcOrd="1" destOrd="0" presId="urn:microsoft.com/office/officeart/2005/8/layout/hProcess9"/>
    <dgm:cxn modelId="{64069247-E213-48D1-869E-5150F1F8E2BB}" type="presParOf" srcId="{53C522C5-C616-4935-9048-79CBC3E7B88E}" destId="{FD15E29E-176D-44BF-AA17-0E0BF060A01F}" srcOrd="2" destOrd="0" presId="urn:microsoft.com/office/officeart/2005/8/layout/hProcess9"/>
    <dgm:cxn modelId="{E70CF7FF-B639-4489-A90E-CEE3195DE5C3}" type="presParOf" srcId="{53C522C5-C616-4935-9048-79CBC3E7B88E}" destId="{C0D914CD-FC43-4E00-BD7F-3CFC3E7FEDE5}" srcOrd="3" destOrd="0" presId="urn:microsoft.com/office/officeart/2005/8/layout/hProcess9"/>
    <dgm:cxn modelId="{57AA02C0-B00C-40E0-8E3F-AB4F04962A38}" type="presParOf" srcId="{53C522C5-C616-4935-9048-79CBC3E7B88E}" destId="{3520A60B-5798-4FE4-9674-FBB958E45A21}" srcOrd="4" destOrd="0" presId="urn:microsoft.com/office/officeart/2005/8/layout/hProcess9"/>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79CEB6-1FB8-4755-837B-9E28C0BB7FB0}" type="datetimeFigureOut">
              <a:rPr lang="en-US" smtClean="0"/>
              <a:t>3/7/2015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FC84E1-7BA6-4AEB-9667-BFE546953261}" type="slidenum">
              <a:rPr lang="en-US" smtClean="0"/>
              <a:t>‹Nr.›</a:t>
            </a:fld>
            <a:endParaRPr lang="en-US"/>
          </a:p>
        </p:txBody>
      </p:sp>
    </p:spTree>
    <p:extLst>
      <p:ext uri="{BB962C8B-B14F-4D97-AF65-F5344CB8AC3E}">
        <p14:creationId xmlns:p14="http://schemas.microsoft.com/office/powerpoint/2010/main" val="212284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13,1 </a:t>
            </a:r>
            <a:r>
              <a:rPr lang="en-US" dirty="0" err="1" smtClean="0"/>
              <a:t>mrd</a:t>
            </a:r>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7</a:t>
            </a:fld>
            <a:endParaRPr lang="en-US"/>
          </a:p>
        </p:txBody>
      </p:sp>
    </p:spTree>
    <p:extLst>
      <p:ext uri="{BB962C8B-B14F-4D97-AF65-F5344CB8AC3E}">
        <p14:creationId xmlns:p14="http://schemas.microsoft.com/office/powerpoint/2010/main" val="3585674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Im Frühjahr 1953 war die Existenz der jungen DDR in der Tat durch eine ernste Ernährungskrise bedroht.</a:t>
            </a:r>
          </a:p>
          <a:p>
            <a:r>
              <a:rPr lang="de-DE" dirty="0" smtClean="0"/>
              <a:t>Enteignungen und Bodenreform hatte bereits Mitte der 1940er Jahre zum Verlassen von Höfen geführt.</a:t>
            </a:r>
          </a:p>
          <a:p>
            <a:r>
              <a:rPr lang="de-DE" dirty="0" smtClean="0"/>
              <a:t>Die Parzellierung nach der Bodenreform und vor allem der Mangel an landwirtschaftlichen Geräten vieler Neubauern machte ein wirtschaftliches Arbeiten kaum möglich. </a:t>
            </a:r>
          </a:p>
          <a:p>
            <a:r>
              <a:rPr lang="de-DE" dirty="0" smtClean="0"/>
              <a:t>Kollektivierungspolitik der SED Anfang der 1950er Jahre sollte zu einer effizienteren Bewirtschaftung und steigenden Erträgen führen. Das eigentliche Ziel der Kollektivierung war aber die Auflösung des selbstständigen Bauernstandes und hier besonders die Zerschlagung der rentableren Großbetriebe.</a:t>
            </a:r>
          </a:p>
          <a:p>
            <a:r>
              <a:rPr lang="de-DE" dirty="0" smtClean="0"/>
              <a:t>Die Abgabenerhöhungen für Bauern und der Entzug von Lebensmittelkarten sorgten für weiteren Unmut.</a:t>
            </a:r>
          </a:p>
          <a:p>
            <a:r>
              <a:rPr lang="de-DE" dirty="0" smtClean="0"/>
              <a:t>Im Herbst 1952 wurden zudem sehr unterdurchschnittliche Ernten eingefahren.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prstClr val="black"/>
                </a:solidFill>
                <a:effectLst/>
                <a:uLnTx/>
                <a:uFillTx/>
                <a:latin typeface="+mn-lt"/>
                <a:ea typeface="+mn-ea"/>
                <a:cs typeface="+mn-cs"/>
              </a:rPr>
              <a:t>Grundnahrungsmittel wurden noch bis 1958 mit Lebensmittelkarten zugeteilt und die Preise der staatlichen Handelsorganisation (HO) lagen deutlich über dem Niveau der Bundesrepublik, so kostete beispielsweise eine Tafel Schokolade im Westen 50 Pfennig, im Osten acht Mark. Den DDR-Bürgern stand nur die halbe Menge an Fleisch und Fett der Vorkriegszeit zur Verfügung.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smtClean="0">
                <a:ln>
                  <a:noFill/>
                </a:ln>
                <a:solidFill>
                  <a:prstClr val="black"/>
                </a:solidFill>
                <a:effectLst/>
                <a:uLnTx/>
                <a:uFillTx/>
                <a:latin typeface="+mn-lt"/>
                <a:ea typeface="+mn-ea"/>
                <a:cs typeface="+mn-cs"/>
              </a:rPr>
              <a:t>Gemüse und Obst wurden nicht ausreichend produziert.</a:t>
            </a:r>
          </a:p>
          <a:p>
            <a:endParaRPr lang="de-DE" smtClean="0"/>
          </a:p>
          <a:p>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8</a:t>
            </a:fld>
            <a:endParaRPr lang="en-US"/>
          </a:p>
        </p:txBody>
      </p:sp>
    </p:spTree>
    <p:extLst>
      <p:ext uri="{BB962C8B-B14F-4D97-AF65-F5344CB8AC3E}">
        <p14:creationId xmlns:p14="http://schemas.microsoft.com/office/powerpoint/2010/main" val="1424426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smtClean="0"/>
              <a:t>Im Frühjahr 1953 war die Existenz der jungen DDR in der Tat durch eine ernste Ernährungskrise bedroht.</a:t>
            </a:r>
          </a:p>
          <a:p>
            <a:r>
              <a:rPr lang="de-DE" dirty="0" smtClean="0"/>
              <a:t>Enteignungen und Bodenreform hatte bereits Mitte der 1940er Jahre zum Verlassen von Höfen geführt.</a:t>
            </a:r>
          </a:p>
          <a:p>
            <a:r>
              <a:rPr lang="de-DE" dirty="0" smtClean="0"/>
              <a:t>Die Parzellierung nach der Bodenreform und vor allem der Mangel an landwirtschaftlichen Geräten vieler Neubauern machte ein wirtschaftliches Arbeiten kaum möglich. </a:t>
            </a:r>
          </a:p>
          <a:p>
            <a:r>
              <a:rPr lang="de-DE" dirty="0" smtClean="0"/>
              <a:t>Kollektivierungspolitik der SED Anfang der 1950er Jahre sollte zu einer effizienteren Bewirtschaftung und steigenden Erträgen führen. Das eigentliche Ziel der Kollektivierung war aber die Auflösung des selbstständigen Bauernstandes und hier besonders die Zerschlagung der rentableren Großbetriebe.</a:t>
            </a:r>
          </a:p>
          <a:p>
            <a:r>
              <a:rPr lang="de-DE" dirty="0" smtClean="0"/>
              <a:t>Die Abgabenerhöhungen für Bauern und der Entzug von Lebensmittelkarten sorgten für weiteren Unmut.</a:t>
            </a:r>
          </a:p>
          <a:p>
            <a:r>
              <a:rPr lang="de-DE" dirty="0" smtClean="0"/>
              <a:t>Im Herbst 1952 wurden zudem sehr unterdurchschnittliche Ernten eingefahren.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prstClr val="black"/>
                </a:solidFill>
                <a:effectLst/>
                <a:uLnTx/>
                <a:uFillTx/>
                <a:latin typeface="+mn-lt"/>
                <a:ea typeface="+mn-ea"/>
                <a:cs typeface="+mn-cs"/>
              </a:rPr>
              <a:t>Grundnahrungsmittel wurden noch bis 1958 mit Lebensmittelkarten zugeteilt und die Preise der staatlichen Handelsorganisation (HO) lagen deutlich über dem Niveau der Bundesrepublik, so kostete beispielsweise eine Tafel Schokolade im Westen 50 Pfennig, im Osten acht Mark. Den DDR-Bürgern stand nur die halbe Menge an Fleisch und Fett der Vorkriegszeit zur Verfügung.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smtClean="0">
                <a:ln>
                  <a:noFill/>
                </a:ln>
                <a:solidFill>
                  <a:prstClr val="black"/>
                </a:solidFill>
                <a:effectLst/>
                <a:uLnTx/>
                <a:uFillTx/>
                <a:latin typeface="+mn-lt"/>
                <a:ea typeface="+mn-ea"/>
                <a:cs typeface="+mn-cs"/>
              </a:rPr>
              <a:t>Gemüse und Obst wurden nicht ausreichend produziert.</a:t>
            </a:r>
          </a:p>
          <a:p>
            <a:endParaRPr lang="de-DE" dirty="0" smtClean="0"/>
          </a:p>
          <a:p>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9</a:t>
            </a:fld>
            <a:endParaRPr lang="en-US"/>
          </a:p>
        </p:txBody>
      </p:sp>
    </p:spTree>
    <p:extLst>
      <p:ext uri="{BB962C8B-B14F-4D97-AF65-F5344CB8AC3E}">
        <p14:creationId xmlns:p14="http://schemas.microsoft.com/office/powerpoint/2010/main" val="2517356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err="1" smtClean="0"/>
              <a:t>Politik</a:t>
            </a:r>
            <a:r>
              <a:rPr lang="en-US" sz="1200" b="1" dirty="0" smtClean="0"/>
              <a:t>:</a:t>
            </a:r>
            <a:r>
              <a:rPr lang="en-US" sz="1200" b="1" baseline="0" dirty="0" smtClean="0"/>
              <a:t> </a:t>
            </a:r>
            <a:r>
              <a:rPr lang="en-US" sz="1200" b="1" dirty="0" err="1" smtClean="0"/>
              <a:t>darunter</a:t>
            </a:r>
            <a:r>
              <a:rPr lang="en-US" sz="1200" b="1" dirty="0" smtClean="0"/>
              <a:t> 29% </a:t>
            </a:r>
            <a:r>
              <a:rPr lang="en-US" sz="1200" b="1" dirty="0" err="1" smtClean="0"/>
              <a:t>Ablehnung</a:t>
            </a:r>
            <a:r>
              <a:rPr lang="en-US" sz="1200" b="1" dirty="0" smtClean="0"/>
              <a:t> </a:t>
            </a:r>
            <a:r>
              <a:rPr lang="en-US" sz="1200" b="1" dirty="0" err="1" smtClean="0"/>
              <a:t>politischer</a:t>
            </a:r>
            <a:r>
              <a:rPr lang="en-US" sz="1200" b="1" dirty="0" smtClean="0"/>
              <a:t> </a:t>
            </a:r>
            <a:r>
              <a:rPr lang="en-US" sz="1200" b="1" dirty="0" err="1" smtClean="0"/>
              <a:t>Betaetigung</a:t>
            </a:r>
            <a:r>
              <a:rPr lang="en-US" sz="1200" b="1" dirty="0" smtClean="0"/>
              <a:t>, </a:t>
            </a:r>
            <a:r>
              <a:rPr lang="en-US" sz="1200" b="1" dirty="0" err="1" smtClean="0"/>
              <a:t>Ablehnung</a:t>
            </a:r>
            <a:r>
              <a:rPr lang="en-US" sz="1200" b="1" dirty="0" smtClean="0"/>
              <a:t> </a:t>
            </a:r>
            <a:r>
              <a:rPr lang="en-US" sz="1200" b="1" dirty="0" err="1" smtClean="0"/>
              <a:t>Spitzeldienst</a:t>
            </a:r>
            <a:r>
              <a:rPr lang="en-US" sz="1200" b="1" dirty="0" smtClean="0"/>
              <a:t>, </a:t>
            </a:r>
            <a:r>
              <a:rPr lang="en-US" sz="1200" b="1" dirty="0" err="1" smtClean="0"/>
              <a:t>Einschraenkung</a:t>
            </a:r>
            <a:r>
              <a:rPr lang="en-US" sz="1200" b="1" dirty="0" smtClean="0"/>
              <a:t> </a:t>
            </a:r>
            <a:r>
              <a:rPr lang="en-US" sz="1200" b="1" dirty="0" err="1" smtClean="0"/>
              <a:t>Grundrechte</a:t>
            </a:r>
            <a:endParaRPr lang="en-US" sz="1200" b="1" dirty="0" smtClean="0"/>
          </a:p>
          <a:p>
            <a:r>
              <a:rPr lang="en-US" sz="1200" b="1" dirty="0" err="1" smtClean="0"/>
              <a:t>Wirtschaftlich</a:t>
            </a:r>
            <a:r>
              <a:rPr lang="en-US" sz="1200" b="1" dirty="0" smtClean="0"/>
              <a:t>:</a:t>
            </a:r>
            <a:r>
              <a:rPr lang="en-US" sz="1200" b="1" baseline="0" dirty="0" smtClean="0"/>
              <a:t> / </a:t>
            </a:r>
            <a:r>
              <a:rPr lang="en-US" sz="1200" b="1" baseline="0" dirty="0" err="1" smtClean="0"/>
              <a:t>Zwangskollektivierung</a:t>
            </a:r>
            <a:r>
              <a:rPr lang="en-US" sz="1200" b="1" baseline="0" dirty="0" smtClean="0"/>
              <a:t>, </a:t>
            </a:r>
            <a:r>
              <a:rPr lang="en-US" sz="1200" b="1" baseline="0" dirty="0" err="1" smtClean="0"/>
              <a:t>Verstaatlichung</a:t>
            </a:r>
            <a:endParaRPr lang="en-US" sz="1200" b="1" baseline="0" dirty="0" smtClean="0"/>
          </a:p>
          <a:p>
            <a:endParaRPr lang="en-US" sz="1200" b="1" baseline="0" dirty="0" smtClean="0"/>
          </a:p>
          <a:p>
            <a:r>
              <a:rPr lang="en-US" sz="1200" b="1" baseline="0" dirty="0" smtClean="0"/>
              <a:t>Image</a:t>
            </a:r>
            <a:br>
              <a:rPr lang="en-US" sz="1200" b="1" baseline="0" dirty="0" smtClean="0"/>
            </a:br>
            <a:r>
              <a:rPr lang="en-US" sz="1200" b="1" baseline="0" dirty="0" err="1" smtClean="0"/>
              <a:t>aussenpolitische</a:t>
            </a:r>
            <a:r>
              <a:rPr lang="en-US" sz="1200" b="1" baseline="0" dirty="0" smtClean="0"/>
              <a:t> </a:t>
            </a:r>
            <a:r>
              <a:rPr lang="en-US" sz="1200" b="1" baseline="0" dirty="0" err="1" smtClean="0"/>
              <a:t>Ansehen</a:t>
            </a:r>
            <a:endParaRPr lang="en-US" sz="1200" b="1" baseline="0" dirty="0" smtClean="0"/>
          </a:p>
          <a:p>
            <a:endParaRPr lang="en-US" sz="1200" b="1" dirty="0" smtClean="0"/>
          </a:p>
          <a:p>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11</a:t>
            </a:fld>
            <a:endParaRPr lang="en-US"/>
          </a:p>
        </p:txBody>
      </p:sp>
    </p:spTree>
    <p:extLst>
      <p:ext uri="{BB962C8B-B14F-4D97-AF65-F5344CB8AC3E}">
        <p14:creationId xmlns:p14="http://schemas.microsoft.com/office/powerpoint/2010/main" val="2719903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136</a:t>
            </a:r>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14</a:t>
            </a:fld>
            <a:endParaRPr lang="en-US"/>
          </a:p>
        </p:txBody>
      </p:sp>
    </p:spTree>
    <p:extLst>
      <p:ext uri="{BB962C8B-B14F-4D97-AF65-F5344CB8AC3E}">
        <p14:creationId xmlns:p14="http://schemas.microsoft.com/office/powerpoint/2010/main" val="3031862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de-DE" dirty="0" smtClean="0"/>
              <a:t>Am Am Morgen des 9. November erhielt Oberst Gerhard Lauter, Hauptabteilungsleiter für Pass- und Meldewesen im Innenministerium, die Aufgabe, ein neues Reisegesetz zu erarbeiten.</a:t>
            </a:r>
          </a:p>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Der entsprechende Entwurf, der zusätzlich einen Passus zu Besuchsreisen enthielt, wurde am 9. November vom Politbüro bestätigt und in Richtung Ministerrat weitergeleitet. Im weiteren Geschäftsgang wurde zu dem Beschlussentwurf eine Vorlage an den Ministerrat erstellt, die zwar noch am selben Tag bis 18 Uhr im Umlaufverfahren gebilligt, aber erst am 10. November um 4 Uhr morgens als Übergangsregelung über die staatliche Nachrichtenagentur ADN veröffentlicht werden sollte. Allerdings legte das Justizministerium der DDR am 9. November Einspruch ein. Parallel zum Umlaufverfahren wurde die Ministerratsvorlage am Nachmittag des 9. November im Zentralkomitee behandelt und leicht. Die handschriftlich entsprechend abgeänderte Ministerratsvorlage übergab Egon Krenz an das SED-Politbüro-Mitglied Günter Schabowski, bevor dieser zu der angesetzten Pressekonferenz über die Ergebnisse der ZK-Tagung ging, ohne ihn explizit über die beschlossene Sperrfrist bis 4 Uhr morgens zu informieren. Schabowski war bei den vorangegangenen Beratungen in Politbüro und ZK nicht anwesend gewesen</a:t>
            </a:r>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de-DE" dirty="0" smtClean="0"/>
          </a:p>
          <a:p>
            <a:pPr marL="0" indent="0">
              <a:buNone/>
            </a:pPr>
            <a:endParaRPr lang="de-DE"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de-DE" dirty="0" smtClean="0"/>
              <a:t>Diese Pressekonferenz mit Schabowski im Presseamt/Internationalen Pressezentrum in der Ost-Berliner Mohrenstraße 38 (jetzt Teil des Bundesjustizministeriums), die über das Fernsehen und im Radio live übertragen wurde und daher von vielen Bürgern zeitgleich mitverfolgt werden konnte, wurde zum Auslöser für die Maueröffnung. Am Ende der Pressekonferenz um 18:53 Uhr stellte der Korrespondent der italienischen Agentur ANSA, Riccardo Ehrman, eine Frage zum Reisegesetz. Im April 2009 gab Ehrman an, zuvor einen Anruf erhalten zu haben, in dem ihn ein Mitglied des Zentralkomitees bat, eine Frage zum Reisegesetz zu stellen.[33] Die Frage lautete gemäß Protokoll der Pressekonferenz:[34]</a:t>
            </a:r>
          </a:p>
          <a:p>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17</a:t>
            </a:fld>
            <a:endParaRPr lang="en-US"/>
          </a:p>
        </p:txBody>
      </p:sp>
    </p:spTree>
    <p:extLst>
      <p:ext uri="{BB962C8B-B14F-4D97-AF65-F5344CB8AC3E}">
        <p14:creationId xmlns:p14="http://schemas.microsoft.com/office/powerpoint/2010/main" val="3359704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FC84E1-7BA6-4AEB-9667-BFE546953261}" type="slidenum">
              <a:rPr lang="en-US" smtClean="0"/>
              <a:t>19</a:t>
            </a:fld>
            <a:endParaRPr lang="en-US"/>
          </a:p>
        </p:txBody>
      </p:sp>
    </p:spTree>
    <p:extLst>
      <p:ext uri="{BB962C8B-B14F-4D97-AF65-F5344CB8AC3E}">
        <p14:creationId xmlns:p14="http://schemas.microsoft.com/office/powerpoint/2010/main" val="24086537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77A59CC-EC78-4685-AFFF-46205D15EBEC}" type="datetimeFigureOut">
              <a:rPr lang="en-US" smtClean="0"/>
              <a:t>3/7/2015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33812603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7A59CC-EC78-4685-AFFF-46205D15EBEC}" type="datetimeFigureOut">
              <a:rPr lang="en-US" smtClean="0"/>
              <a:t>3/7/2015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1992462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7A59CC-EC78-4685-AFFF-46205D15EBEC}" type="datetimeFigureOut">
              <a:rPr lang="en-US" smtClean="0"/>
              <a:t>3/7/2015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4031885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7A59CC-EC78-4685-AFFF-46205D15EBEC}" type="datetimeFigureOut">
              <a:rPr lang="en-US" smtClean="0"/>
              <a:t>3/7/2015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2931124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77A59CC-EC78-4685-AFFF-46205D15EBEC}" type="datetimeFigureOut">
              <a:rPr lang="en-US" smtClean="0"/>
              <a:t>3/7/2015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1337896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77A59CC-EC78-4685-AFFF-46205D15EBEC}" type="datetimeFigureOut">
              <a:rPr lang="en-US" smtClean="0"/>
              <a:t>3/7/2015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3945861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7A59CC-EC78-4685-AFFF-46205D15EBEC}" type="datetimeFigureOut">
              <a:rPr lang="en-US" smtClean="0"/>
              <a:t>3/7/2015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2046161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77A59CC-EC78-4685-AFFF-46205D15EBEC}" type="datetimeFigureOut">
              <a:rPr lang="en-US" smtClean="0"/>
              <a:t>3/7/2015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411288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7A59CC-EC78-4685-AFFF-46205D15EBEC}" type="datetimeFigureOut">
              <a:rPr lang="en-US" smtClean="0"/>
              <a:t>3/7/2015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38822373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7A59CC-EC78-4685-AFFF-46205D15EBEC}" type="datetimeFigureOut">
              <a:rPr lang="en-US" smtClean="0"/>
              <a:t>3/7/2015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367061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77A59CC-EC78-4685-AFFF-46205D15EBEC}" type="datetimeFigureOut">
              <a:rPr lang="en-US" smtClean="0"/>
              <a:t>3/7/2015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176089A-AF61-4272-B7B2-BB924763EDFA}" type="slidenum">
              <a:rPr lang="en-US" smtClean="0"/>
              <a:t>‹Nr.›</a:t>
            </a:fld>
            <a:endParaRPr lang="en-US"/>
          </a:p>
        </p:txBody>
      </p:sp>
    </p:spTree>
    <p:extLst>
      <p:ext uri="{BB962C8B-B14F-4D97-AF65-F5344CB8AC3E}">
        <p14:creationId xmlns:p14="http://schemas.microsoft.com/office/powerpoint/2010/main" val="297208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8000" b="-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7A59CC-EC78-4685-AFFF-46205D15EBEC}" type="datetimeFigureOut">
              <a:rPr lang="en-US" smtClean="0"/>
              <a:t>3/7/2015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76089A-AF61-4272-B7B2-BB924763EDFA}" type="slidenum">
              <a:rPr lang="en-US" smtClean="0"/>
              <a:t>‹Nr.›</a:t>
            </a:fld>
            <a:endParaRPr lang="en-US"/>
          </a:p>
        </p:txBody>
      </p:sp>
    </p:spTree>
    <p:extLst>
      <p:ext uri="{BB962C8B-B14F-4D97-AF65-F5344CB8AC3E}">
        <p14:creationId xmlns:p14="http://schemas.microsoft.com/office/powerpoint/2010/main" val="3047050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hyperlink" Target="http://www.youtube.com/watch?v=wHm7W7ByOZ0" TargetMode="External"/><Relationship Id="rId4"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hyperlink" Target="http://www.youtube.com/watch?v=wzItcv0akA0" TargetMode="External"/><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jpg"/><Relationship Id="rId7" Type="http://schemas.openxmlformats.org/officeDocument/2006/relationships/diagramQuickStyle" Target="../diagrams/quickStyle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www.youtube.com/watch?v=9tj54f-B-9E" TargetMode="External"/><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www.youtube.com/watch?v=6jPQM4o21aM" TargetMode="External"/><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 Id="rId5" Type="http://schemas.openxmlformats.org/officeDocument/2006/relationships/hyperlink" Target="http://www.youtube.com/watch?v=10GwAN5vCn8" TargetMode="Externa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youtube.com/watch?v=oyCz9fz6dG8"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4429919"/>
            <a:ext cx="9144000" cy="2387600"/>
          </a:xfrm>
        </p:spPr>
        <p:txBody>
          <a:bodyPr>
            <a:normAutofit fontScale="90000"/>
          </a:bodyPr>
          <a:lstStyle/>
          <a:p>
            <a:r>
              <a:rPr lang="en-US" dirty="0" smtClean="0">
                <a:solidFill>
                  <a:schemeClr val="bg1">
                    <a:lumMod val="95000"/>
                  </a:schemeClr>
                </a:solidFill>
              </a:rPr>
              <a:t>Tag der </a:t>
            </a:r>
            <a:r>
              <a:rPr lang="en-US" dirty="0" err="1">
                <a:solidFill>
                  <a:schemeClr val="bg1">
                    <a:lumMod val="95000"/>
                  </a:schemeClr>
                </a:solidFill>
              </a:rPr>
              <a:t>D</a:t>
            </a:r>
            <a:r>
              <a:rPr lang="en-US" dirty="0" err="1" smtClean="0">
                <a:solidFill>
                  <a:schemeClr val="bg1">
                    <a:lumMod val="95000"/>
                  </a:schemeClr>
                </a:solidFill>
              </a:rPr>
              <a:t>eutschen</a:t>
            </a:r>
            <a:r>
              <a:rPr lang="en-US" dirty="0" smtClean="0">
                <a:solidFill>
                  <a:schemeClr val="bg1">
                    <a:lumMod val="95000"/>
                  </a:schemeClr>
                </a:solidFill>
              </a:rPr>
              <a:t> </a:t>
            </a:r>
            <a:r>
              <a:rPr lang="en-US" dirty="0" err="1" smtClean="0">
                <a:solidFill>
                  <a:schemeClr val="bg1">
                    <a:lumMod val="95000"/>
                  </a:schemeClr>
                </a:solidFill>
              </a:rPr>
              <a:t>Einheit</a:t>
            </a:r>
            <a:r>
              <a:rPr lang="en-US" dirty="0" smtClean="0">
                <a:solidFill>
                  <a:schemeClr val="bg1">
                    <a:lumMod val="95000"/>
                  </a:schemeClr>
                </a:solidFill>
              </a:rPr>
              <a:t/>
            </a:r>
            <a:br>
              <a:rPr lang="en-US" dirty="0" smtClean="0">
                <a:solidFill>
                  <a:schemeClr val="bg1">
                    <a:lumMod val="95000"/>
                  </a:schemeClr>
                </a:solidFill>
              </a:rPr>
            </a:br>
            <a:r>
              <a:rPr lang="en-US" dirty="0" smtClean="0">
                <a:solidFill>
                  <a:schemeClr val="bg1">
                    <a:lumMod val="95000"/>
                  </a:schemeClr>
                </a:solidFill>
              </a:rPr>
              <a:t/>
            </a:r>
            <a:br>
              <a:rPr lang="en-US" dirty="0" smtClean="0">
                <a:solidFill>
                  <a:schemeClr val="bg1">
                    <a:lumMod val="95000"/>
                  </a:schemeClr>
                </a:solidFill>
              </a:rPr>
            </a:br>
            <a:r>
              <a:rPr lang="en-US" dirty="0">
                <a:solidFill>
                  <a:schemeClr val="bg1">
                    <a:lumMod val="95000"/>
                  </a:schemeClr>
                </a:solidFill>
              </a:rPr>
              <a:t/>
            </a:r>
            <a:br>
              <a:rPr lang="en-US" dirty="0">
                <a:solidFill>
                  <a:schemeClr val="bg1">
                    <a:lumMod val="95000"/>
                  </a:schemeClr>
                </a:solidFill>
              </a:rPr>
            </a:br>
            <a:r>
              <a:rPr lang="en-US" dirty="0" smtClean="0">
                <a:solidFill>
                  <a:schemeClr val="bg1">
                    <a:lumMod val="95000"/>
                  </a:schemeClr>
                </a:solidFill>
              </a:rPr>
              <a:t/>
            </a:r>
            <a:br>
              <a:rPr lang="en-US" dirty="0" smtClean="0">
                <a:solidFill>
                  <a:schemeClr val="bg1">
                    <a:lumMod val="95000"/>
                  </a:schemeClr>
                </a:solidFill>
              </a:rPr>
            </a:br>
            <a:r>
              <a:rPr lang="en-US" dirty="0">
                <a:solidFill>
                  <a:schemeClr val="bg1">
                    <a:lumMod val="95000"/>
                  </a:schemeClr>
                </a:solidFill>
              </a:rPr>
              <a:t/>
            </a:r>
            <a:br>
              <a:rPr lang="en-US" dirty="0">
                <a:solidFill>
                  <a:schemeClr val="bg1">
                    <a:lumMod val="95000"/>
                  </a:schemeClr>
                </a:solidFill>
              </a:rPr>
            </a:br>
            <a:r>
              <a:rPr lang="en-US" dirty="0" smtClean="0">
                <a:solidFill>
                  <a:schemeClr val="bg1">
                    <a:lumMod val="95000"/>
                  </a:schemeClr>
                </a:solidFill>
              </a:rPr>
              <a:t/>
            </a:r>
            <a:br>
              <a:rPr lang="en-US" dirty="0" smtClean="0">
                <a:solidFill>
                  <a:schemeClr val="bg1">
                    <a:lumMod val="95000"/>
                  </a:schemeClr>
                </a:solidFill>
              </a:rPr>
            </a:br>
            <a:r>
              <a:rPr lang="en-US" dirty="0" smtClean="0">
                <a:solidFill>
                  <a:schemeClr val="bg1">
                    <a:lumMod val="95000"/>
                  </a:schemeClr>
                </a:solidFill>
              </a:rPr>
              <a:t/>
            </a:r>
            <a:br>
              <a:rPr lang="en-US" dirty="0" smtClean="0">
                <a:solidFill>
                  <a:schemeClr val="bg1">
                    <a:lumMod val="95000"/>
                  </a:schemeClr>
                </a:solidFill>
              </a:rPr>
            </a:br>
            <a:r>
              <a:rPr lang="en-US" dirty="0">
                <a:solidFill>
                  <a:schemeClr val="bg1">
                    <a:lumMod val="95000"/>
                  </a:schemeClr>
                </a:solidFill>
              </a:rPr>
              <a:t/>
            </a:r>
            <a:br>
              <a:rPr lang="en-US" dirty="0">
                <a:solidFill>
                  <a:schemeClr val="bg1">
                    <a:lumMod val="95000"/>
                  </a:schemeClr>
                </a:solidFill>
              </a:rPr>
            </a:br>
            <a:r>
              <a:rPr lang="en-US" dirty="0" smtClean="0">
                <a:solidFill>
                  <a:schemeClr val="bg1">
                    <a:lumMod val="95000"/>
                  </a:schemeClr>
                </a:solidFill>
              </a:rPr>
              <a:t>03.10.1990</a:t>
            </a:r>
            <a:endParaRPr lang="en-US" dirty="0">
              <a:solidFill>
                <a:schemeClr val="bg1">
                  <a:lumMod val="95000"/>
                </a:schemeClr>
              </a:solidFill>
            </a:endParaRPr>
          </a:p>
        </p:txBody>
      </p:sp>
      <p:sp>
        <p:nvSpPr>
          <p:cNvPr id="3" name="Subtitle 2"/>
          <p:cNvSpPr>
            <a:spLocks noGrp="1"/>
          </p:cNvSpPr>
          <p:nvPr>
            <p:ph type="subTitle" idx="1"/>
          </p:nvPr>
        </p:nvSpPr>
        <p:spPr/>
        <p:txBody>
          <a:bodyPr/>
          <a:lstStyle/>
          <a:p>
            <a:endParaRPr lang="en-US" dirty="0" smtClean="0"/>
          </a:p>
          <a:p>
            <a:endParaRPr lang="en-US" dirty="0"/>
          </a:p>
        </p:txBody>
      </p:sp>
    </p:spTree>
    <p:extLst>
      <p:ext uri="{BB962C8B-B14F-4D97-AF65-F5344CB8AC3E}">
        <p14:creationId xmlns:p14="http://schemas.microsoft.com/office/powerpoint/2010/main" val="27516643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graphicFrame>
        <p:nvGraphicFramePr>
          <p:cNvPr id="3" name="Content Placeholder 2"/>
          <p:cNvGraphicFramePr>
            <a:graphicFrameLocks noGrp="1"/>
          </p:cNvGraphicFramePr>
          <p:nvPr>
            <p:ph idx="1"/>
            <p:extLst>
              <p:ext uri="{D42A27DB-BD31-4B8C-83A1-F6EECF244321}">
                <p14:modId xmlns:p14="http://schemas.microsoft.com/office/powerpoint/2010/main" val="3022965939"/>
              </p:ext>
            </p:extLst>
          </p:nvPr>
        </p:nvGraphicFramePr>
        <p:xfrm>
          <a:off x="1574800" y="365125"/>
          <a:ext cx="8966200" cy="6510758"/>
        </p:xfrm>
        <a:graphic>
          <a:graphicData uri="http://schemas.openxmlformats.org/drawingml/2006/table">
            <a:tbl>
              <a:tblPr/>
              <a:tblGrid>
                <a:gridCol w="2241550"/>
                <a:gridCol w="2241550"/>
                <a:gridCol w="2241550"/>
                <a:gridCol w="2241550"/>
              </a:tblGrid>
              <a:tr h="344279">
                <a:tc>
                  <a:txBody>
                    <a:bodyPr/>
                    <a:lstStyle/>
                    <a:p>
                      <a:r>
                        <a:rPr lang="en-US" sz="1600" b="1" dirty="0" err="1"/>
                        <a:t>Wahltermin</a:t>
                      </a:r>
                      <a:endParaRPr lang="en-US" sz="1600" b="1" dirty="0"/>
                    </a:p>
                  </a:txBody>
                  <a:tcPr marL="58802" marR="58802" marT="29401" marB="29401" anchor="ctr">
                    <a:lnL>
                      <a:noFill/>
                    </a:lnL>
                    <a:lnR>
                      <a:noFill/>
                    </a:lnR>
                    <a:lnT>
                      <a:noFill/>
                    </a:lnT>
                    <a:lnB>
                      <a:noFill/>
                    </a:lnB>
                  </a:tcPr>
                </a:tc>
                <a:tc>
                  <a:txBody>
                    <a:bodyPr/>
                    <a:lstStyle/>
                    <a:p>
                      <a:r>
                        <a:rPr lang="en-US" sz="1600" b="1" dirty="0" err="1"/>
                        <a:t>Wahlbeteiligung</a:t>
                      </a:r>
                      <a:endParaRPr lang="en-US" sz="1600" b="1" dirty="0"/>
                    </a:p>
                  </a:txBody>
                  <a:tcPr marL="58802" marR="58802" marT="29401" marB="29401" anchor="ctr">
                    <a:lnL>
                      <a:noFill/>
                    </a:lnL>
                    <a:lnR>
                      <a:noFill/>
                    </a:lnR>
                    <a:lnT>
                      <a:noFill/>
                    </a:lnT>
                    <a:lnB>
                      <a:noFill/>
                    </a:lnB>
                  </a:tcPr>
                </a:tc>
                <a:tc>
                  <a:txBody>
                    <a:bodyPr/>
                    <a:lstStyle/>
                    <a:p>
                      <a:r>
                        <a:rPr lang="en-US" sz="1600" b="1" dirty="0"/>
                        <a:t>Ja-</a:t>
                      </a:r>
                      <a:r>
                        <a:rPr lang="en-US" sz="1600" b="1" dirty="0" err="1"/>
                        <a:t>Stimmen</a:t>
                      </a:r>
                      <a:endParaRPr lang="en-US" sz="1600" b="1" dirty="0"/>
                    </a:p>
                  </a:txBody>
                  <a:tcPr marL="58802" marR="58802" marT="29401" marB="29401" anchor="ctr">
                    <a:lnL>
                      <a:noFill/>
                    </a:lnL>
                    <a:lnR>
                      <a:noFill/>
                    </a:lnR>
                    <a:lnT>
                      <a:noFill/>
                    </a:lnT>
                    <a:lnB>
                      <a:noFill/>
                    </a:lnB>
                  </a:tcPr>
                </a:tc>
                <a:tc>
                  <a:txBody>
                    <a:bodyPr/>
                    <a:lstStyle/>
                    <a:p>
                      <a:r>
                        <a:rPr lang="en-US" sz="1600" b="1" dirty="0" err="1"/>
                        <a:t>ungültig</a:t>
                      </a:r>
                      <a:endParaRPr lang="en-US" sz="1600" b="1" dirty="0"/>
                    </a:p>
                  </a:txBody>
                  <a:tcPr marL="58802" marR="58802" marT="29401" marB="29401" anchor="ctr">
                    <a:lnL>
                      <a:noFill/>
                    </a:lnL>
                    <a:lnR>
                      <a:noFill/>
                    </a:lnR>
                    <a:lnT>
                      <a:noFill/>
                    </a:lnT>
                    <a:lnB>
                      <a:noFill/>
                    </a:lnB>
                  </a:tcPr>
                </a:tc>
              </a:tr>
              <a:tr h="621665">
                <a:tc>
                  <a:txBody>
                    <a:bodyPr/>
                    <a:lstStyle/>
                    <a:p>
                      <a:pPr algn="l"/>
                      <a:r>
                        <a:rPr lang="en-US" sz="1600" dirty="0" smtClean="0">
                          <a:effectLst/>
                        </a:rPr>
                        <a:t>0</a:t>
                      </a:r>
                      <a:r>
                        <a:rPr lang="en-US" sz="1600" dirty="0" smtClean="0"/>
                        <a:t>1. </a:t>
                      </a:r>
                      <a:r>
                        <a:rPr lang="en-US" sz="1600" dirty="0" err="1" smtClean="0"/>
                        <a:t>Wahlperiode</a:t>
                      </a:r>
                      <a:r>
                        <a:rPr lang="en-US" sz="1600" dirty="0"/>
                        <a:t>: </a:t>
                      </a:r>
                      <a:r>
                        <a:rPr lang="en-US" sz="1600" dirty="0" smtClean="0"/>
                        <a:t/>
                      </a:r>
                      <a:br>
                        <a:rPr lang="en-US" sz="1600" dirty="0" smtClean="0"/>
                      </a:br>
                      <a:r>
                        <a:rPr lang="en-US" sz="1600" dirty="0" smtClean="0"/>
                        <a:t>15</a:t>
                      </a:r>
                      <a:r>
                        <a:rPr lang="en-US" sz="1600" dirty="0"/>
                        <a:t>. </a:t>
                      </a:r>
                      <a:r>
                        <a:rPr lang="en-US" sz="1600" dirty="0" err="1"/>
                        <a:t>Oktober</a:t>
                      </a:r>
                      <a:r>
                        <a:rPr lang="en-US" sz="1600" dirty="0"/>
                        <a:t> 1950</a:t>
                      </a:r>
                    </a:p>
                  </a:txBody>
                  <a:tcPr marL="58802" marR="58802" marT="29401" marB="29401" anchor="ctr">
                    <a:lnL>
                      <a:noFill/>
                    </a:lnL>
                    <a:lnR>
                      <a:noFill/>
                    </a:lnR>
                    <a:lnT>
                      <a:noFill/>
                    </a:lnT>
                    <a:lnB>
                      <a:noFill/>
                    </a:lnB>
                  </a:tcPr>
                </a:tc>
                <a:tc>
                  <a:txBody>
                    <a:bodyPr/>
                    <a:lstStyle/>
                    <a:p>
                      <a:r>
                        <a:rPr lang="en-US" sz="1600"/>
                        <a:t>98,53</a:t>
                      </a:r>
                    </a:p>
                  </a:txBody>
                  <a:tcPr marL="58802" marR="58802" marT="29401" marB="29401" anchor="ctr">
                    <a:lnL>
                      <a:noFill/>
                    </a:lnL>
                    <a:lnR>
                      <a:noFill/>
                    </a:lnR>
                    <a:lnT>
                      <a:noFill/>
                    </a:lnT>
                    <a:lnB>
                      <a:noFill/>
                    </a:lnB>
                  </a:tcPr>
                </a:tc>
                <a:tc>
                  <a:txBody>
                    <a:bodyPr/>
                    <a:lstStyle/>
                    <a:p>
                      <a:r>
                        <a:rPr lang="en-US" sz="1600" dirty="0"/>
                        <a:t>99,72</a:t>
                      </a:r>
                    </a:p>
                  </a:txBody>
                  <a:tcPr marL="58802" marR="58802" marT="29401" marB="29401" anchor="ctr">
                    <a:lnL>
                      <a:noFill/>
                    </a:lnL>
                    <a:lnR>
                      <a:noFill/>
                    </a:lnR>
                    <a:lnT>
                      <a:noFill/>
                    </a:lnT>
                    <a:lnB>
                      <a:noFill/>
                    </a:lnB>
                  </a:tcPr>
                </a:tc>
                <a:tc>
                  <a:txBody>
                    <a:bodyPr/>
                    <a:lstStyle/>
                    <a:p>
                      <a:r>
                        <a:rPr lang="en-US" sz="1600"/>
                        <a:t>0,28</a:t>
                      </a:r>
                    </a:p>
                  </a:txBody>
                  <a:tcPr marL="58802" marR="58802" marT="29401" marB="29401" anchor="ctr">
                    <a:lnL>
                      <a:noFill/>
                    </a:lnL>
                    <a:lnR>
                      <a:noFill/>
                    </a:lnR>
                    <a:lnT>
                      <a:noFill/>
                    </a:lnT>
                    <a:lnB>
                      <a:noFill/>
                    </a:lnB>
                  </a:tcPr>
                </a:tc>
              </a:tr>
              <a:tr h="621665">
                <a:tc>
                  <a:txBody>
                    <a:bodyPr/>
                    <a:lstStyle/>
                    <a:p>
                      <a:pPr algn="l"/>
                      <a:r>
                        <a:rPr lang="en-US" sz="1600" dirty="0">
                          <a:effectLst/>
                        </a:rPr>
                        <a:t>0</a:t>
                      </a:r>
                      <a:r>
                        <a:rPr lang="en-US" sz="1600" dirty="0"/>
                        <a:t>2. </a:t>
                      </a:r>
                      <a:r>
                        <a:rPr lang="en-US" sz="1600" dirty="0" err="1"/>
                        <a:t>Wahlperiode</a:t>
                      </a:r>
                      <a:r>
                        <a:rPr lang="en-US" sz="1600" dirty="0"/>
                        <a:t>: </a:t>
                      </a:r>
                      <a:r>
                        <a:rPr lang="en-US" sz="1600" dirty="0" smtClean="0"/>
                        <a:t/>
                      </a:r>
                      <a:br>
                        <a:rPr lang="en-US" sz="1600" dirty="0" smtClean="0"/>
                      </a:br>
                      <a:r>
                        <a:rPr lang="en-US" sz="1600" dirty="0" smtClean="0"/>
                        <a:t>17</a:t>
                      </a:r>
                      <a:r>
                        <a:rPr lang="en-US" sz="1600" dirty="0"/>
                        <a:t>. </a:t>
                      </a:r>
                      <a:r>
                        <a:rPr lang="en-US" sz="1600" dirty="0" err="1"/>
                        <a:t>Oktober</a:t>
                      </a:r>
                      <a:r>
                        <a:rPr lang="en-US" sz="1600" dirty="0"/>
                        <a:t> 1954</a:t>
                      </a:r>
                    </a:p>
                  </a:txBody>
                  <a:tcPr marL="58802" marR="58802" marT="29401" marB="29401" anchor="ctr">
                    <a:lnL>
                      <a:noFill/>
                    </a:lnL>
                    <a:lnR>
                      <a:noFill/>
                    </a:lnR>
                    <a:lnT>
                      <a:noFill/>
                    </a:lnT>
                    <a:lnB>
                      <a:noFill/>
                    </a:lnB>
                  </a:tcPr>
                </a:tc>
                <a:tc>
                  <a:txBody>
                    <a:bodyPr/>
                    <a:lstStyle/>
                    <a:p>
                      <a:r>
                        <a:rPr lang="en-US" sz="1600"/>
                        <a:t>98,51</a:t>
                      </a:r>
                    </a:p>
                  </a:txBody>
                  <a:tcPr marL="58802" marR="58802" marT="29401" marB="29401" anchor="ctr">
                    <a:lnL>
                      <a:noFill/>
                    </a:lnL>
                    <a:lnR>
                      <a:noFill/>
                    </a:lnR>
                    <a:lnT>
                      <a:noFill/>
                    </a:lnT>
                    <a:lnB>
                      <a:noFill/>
                    </a:lnB>
                  </a:tcPr>
                </a:tc>
                <a:tc>
                  <a:txBody>
                    <a:bodyPr/>
                    <a:lstStyle/>
                    <a:p>
                      <a:r>
                        <a:rPr lang="en-US" sz="1600"/>
                        <a:t>99,46</a:t>
                      </a:r>
                    </a:p>
                  </a:txBody>
                  <a:tcPr marL="58802" marR="58802" marT="29401" marB="29401" anchor="ctr">
                    <a:lnL>
                      <a:noFill/>
                    </a:lnL>
                    <a:lnR>
                      <a:noFill/>
                    </a:lnR>
                    <a:lnT>
                      <a:noFill/>
                    </a:lnT>
                    <a:lnB>
                      <a:noFill/>
                    </a:lnB>
                  </a:tcPr>
                </a:tc>
                <a:tc>
                  <a:txBody>
                    <a:bodyPr/>
                    <a:lstStyle/>
                    <a:p>
                      <a:r>
                        <a:rPr lang="en-US" sz="1600" dirty="0"/>
                        <a:t>0,54</a:t>
                      </a:r>
                    </a:p>
                  </a:txBody>
                  <a:tcPr marL="58802" marR="58802" marT="29401" marB="29401" anchor="ctr">
                    <a:lnL>
                      <a:noFill/>
                    </a:lnL>
                    <a:lnR>
                      <a:noFill/>
                    </a:lnR>
                    <a:lnT>
                      <a:noFill/>
                    </a:lnT>
                    <a:lnB>
                      <a:noFill/>
                    </a:lnB>
                  </a:tcPr>
                </a:tc>
              </a:tr>
              <a:tr h="621665">
                <a:tc>
                  <a:txBody>
                    <a:bodyPr/>
                    <a:lstStyle/>
                    <a:p>
                      <a:pPr algn="l"/>
                      <a:r>
                        <a:rPr lang="en-US" sz="1600" dirty="0">
                          <a:effectLst/>
                        </a:rPr>
                        <a:t>0</a:t>
                      </a:r>
                      <a:r>
                        <a:rPr lang="en-US" sz="1600" dirty="0"/>
                        <a:t>3. </a:t>
                      </a:r>
                      <a:r>
                        <a:rPr lang="en-US" sz="1600" dirty="0" err="1"/>
                        <a:t>Wahlperiode</a:t>
                      </a:r>
                      <a:r>
                        <a:rPr lang="en-US" sz="1600" dirty="0"/>
                        <a:t>: </a:t>
                      </a:r>
                      <a:r>
                        <a:rPr lang="en-US" sz="1600" dirty="0" smtClean="0"/>
                        <a:t/>
                      </a:r>
                      <a:br>
                        <a:rPr lang="en-US" sz="1600" dirty="0" smtClean="0"/>
                      </a:br>
                      <a:r>
                        <a:rPr lang="en-US" sz="1600" dirty="0" smtClean="0"/>
                        <a:t>16</a:t>
                      </a:r>
                      <a:r>
                        <a:rPr lang="en-US" sz="1600" dirty="0"/>
                        <a:t>. November 1958</a:t>
                      </a:r>
                    </a:p>
                  </a:txBody>
                  <a:tcPr marL="58802" marR="58802" marT="29401" marB="29401" anchor="ctr">
                    <a:lnL>
                      <a:noFill/>
                    </a:lnL>
                    <a:lnR>
                      <a:noFill/>
                    </a:lnR>
                    <a:lnT>
                      <a:noFill/>
                    </a:lnT>
                    <a:lnB>
                      <a:noFill/>
                    </a:lnB>
                  </a:tcPr>
                </a:tc>
                <a:tc>
                  <a:txBody>
                    <a:bodyPr/>
                    <a:lstStyle/>
                    <a:p>
                      <a:r>
                        <a:rPr lang="en-US" sz="1600"/>
                        <a:t>98,90</a:t>
                      </a:r>
                    </a:p>
                  </a:txBody>
                  <a:tcPr marL="58802" marR="58802" marT="29401" marB="29401" anchor="ctr">
                    <a:lnL>
                      <a:noFill/>
                    </a:lnL>
                    <a:lnR>
                      <a:noFill/>
                    </a:lnR>
                    <a:lnT>
                      <a:noFill/>
                    </a:lnT>
                    <a:lnB>
                      <a:noFill/>
                    </a:lnB>
                  </a:tcPr>
                </a:tc>
                <a:tc>
                  <a:txBody>
                    <a:bodyPr/>
                    <a:lstStyle/>
                    <a:p>
                      <a:r>
                        <a:rPr lang="en-US" sz="1600"/>
                        <a:t>99,87</a:t>
                      </a:r>
                    </a:p>
                  </a:txBody>
                  <a:tcPr marL="58802" marR="58802" marT="29401" marB="29401" anchor="ctr">
                    <a:lnL>
                      <a:noFill/>
                    </a:lnL>
                    <a:lnR>
                      <a:noFill/>
                    </a:lnR>
                    <a:lnT>
                      <a:noFill/>
                    </a:lnT>
                    <a:lnB>
                      <a:noFill/>
                    </a:lnB>
                  </a:tcPr>
                </a:tc>
                <a:tc>
                  <a:txBody>
                    <a:bodyPr/>
                    <a:lstStyle/>
                    <a:p>
                      <a:r>
                        <a:rPr lang="en-US" sz="1600"/>
                        <a:t>0,13</a:t>
                      </a:r>
                    </a:p>
                  </a:txBody>
                  <a:tcPr marL="58802" marR="58802" marT="29401" marB="29401" anchor="ctr">
                    <a:lnL>
                      <a:noFill/>
                    </a:lnL>
                    <a:lnR>
                      <a:noFill/>
                    </a:lnR>
                    <a:lnT>
                      <a:noFill/>
                    </a:lnT>
                    <a:lnB>
                      <a:noFill/>
                    </a:lnB>
                  </a:tcPr>
                </a:tc>
              </a:tr>
              <a:tr h="621665">
                <a:tc>
                  <a:txBody>
                    <a:bodyPr/>
                    <a:lstStyle/>
                    <a:p>
                      <a:pPr algn="l"/>
                      <a:r>
                        <a:rPr lang="en-US" sz="1600" dirty="0">
                          <a:effectLst/>
                        </a:rPr>
                        <a:t>0</a:t>
                      </a:r>
                      <a:r>
                        <a:rPr lang="en-US" sz="1600" dirty="0"/>
                        <a:t>4. </a:t>
                      </a:r>
                      <a:r>
                        <a:rPr lang="en-US" sz="1600" dirty="0" err="1"/>
                        <a:t>Wahlperiode</a:t>
                      </a:r>
                      <a:r>
                        <a:rPr lang="en-US" sz="1600" dirty="0"/>
                        <a:t>: </a:t>
                      </a:r>
                      <a:r>
                        <a:rPr lang="en-US" sz="1600" dirty="0" smtClean="0"/>
                        <a:t/>
                      </a:r>
                      <a:br>
                        <a:rPr lang="en-US" sz="1600" dirty="0" smtClean="0"/>
                      </a:br>
                      <a:r>
                        <a:rPr lang="en-US" sz="1600" dirty="0" smtClean="0"/>
                        <a:t>20</a:t>
                      </a:r>
                      <a:r>
                        <a:rPr lang="en-US" sz="1600" dirty="0"/>
                        <a:t>. </a:t>
                      </a:r>
                      <a:r>
                        <a:rPr lang="en-US" sz="1600" dirty="0" err="1"/>
                        <a:t>Oktober</a:t>
                      </a:r>
                      <a:r>
                        <a:rPr lang="en-US" sz="1600" dirty="0"/>
                        <a:t> 1963</a:t>
                      </a:r>
                    </a:p>
                  </a:txBody>
                  <a:tcPr marL="58802" marR="58802" marT="29401" marB="29401" anchor="ctr">
                    <a:lnL>
                      <a:noFill/>
                    </a:lnL>
                    <a:lnR>
                      <a:noFill/>
                    </a:lnR>
                    <a:lnT>
                      <a:noFill/>
                    </a:lnT>
                    <a:lnB>
                      <a:noFill/>
                    </a:lnB>
                  </a:tcPr>
                </a:tc>
                <a:tc>
                  <a:txBody>
                    <a:bodyPr/>
                    <a:lstStyle/>
                    <a:p>
                      <a:r>
                        <a:rPr lang="en-US" sz="1600"/>
                        <a:t>99,25</a:t>
                      </a:r>
                    </a:p>
                  </a:txBody>
                  <a:tcPr marL="58802" marR="58802" marT="29401" marB="29401" anchor="ctr">
                    <a:lnL>
                      <a:noFill/>
                    </a:lnL>
                    <a:lnR>
                      <a:noFill/>
                    </a:lnR>
                    <a:lnT>
                      <a:noFill/>
                    </a:lnT>
                    <a:lnB>
                      <a:noFill/>
                    </a:lnB>
                  </a:tcPr>
                </a:tc>
                <a:tc>
                  <a:txBody>
                    <a:bodyPr/>
                    <a:lstStyle/>
                    <a:p>
                      <a:r>
                        <a:rPr lang="en-US" sz="1600"/>
                        <a:t>99,95</a:t>
                      </a:r>
                    </a:p>
                  </a:txBody>
                  <a:tcPr marL="58802" marR="58802" marT="29401" marB="29401" anchor="ctr">
                    <a:lnL>
                      <a:noFill/>
                    </a:lnL>
                    <a:lnR>
                      <a:noFill/>
                    </a:lnR>
                    <a:lnT>
                      <a:noFill/>
                    </a:lnT>
                    <a:lnB>
                      <a:noFill/>
                    </a:lnB>
                  </a:tcPr>
                </a:tc>
                <a:tc>
                  <a:txBody>
                    <a:bodyPr/>
                    <a:lstStyle/>
                    <a:p>
                      <a:r>
                        <a:rPr lang="en-US" sz="1600" dirty="0"/>
                        <a:t>0,05</a:t>
                      </a:r>
                    </a:p>
                  </a:txBody>
                  <a:tcPr marL="58802" marR="58802" marT="29401" marB="29401" anchor="ctr">
                    <a:lnL>
                      <a:noFill/>
                    </a:lnL>
                    <a:lnR>
                      <a:noFill/>
                    </a:lnR>
                    <a:lnT>
                      <a:noFill/>
                    </a:lnT>
                    <a:lnB>
                      <a:noFill/>
                    </a:lnB>
                  </a:tcPr>
                </a:tc>
              </a:tr>
              <a:tr h="621665">
                <a:tc>
                  <a:txBody>
                    <a:bodyPr/>
                    <a:lstStyle/>
                    <a:p>
                      <a:pPr algn="l"/>
                      <a:r>
                        <a:rPr lang="en-US" sz="1600" dirty="0">
                          <a:effectLst/>
                        </a:rPr>
                        <a:t>0</a:t>
                      </a:r>
                      <a:r>
                        <a:rPr lang="en-US" sz="1600" dirty="0"/>
                        <a:t>5. </a:t>
                      </a:r>
                      <a:r>
                        <a:rPr lang="en-US" sz="1600" dirty="0" err="1"/>
                        <a:t>Wahlperiode</a:t>
                      </a:r>
                      <a:r>
                        <a:rPr lang="en-US" sz="1600" dirty="0"/>
                        <a:t>: </a:t>
                      </a:r>
                      <a:r>
                        <a:rPr lang="en-US" sz="1600" dirty="0" smtClean="0"/>
                        <a:t/>
                      </a:r>
                      <a:br>
                        <a:rPr lang="en-US" sz="1600" dirty="0" smtClean="0"/>
                      </a:br>
                      <a:r>
                        <a:rPr lang="en-US" sz="1600" dirty="0" smtClean="0">
                          <a:effectLst/>
                        </a:rPr>
                        <a:t>0</a:t>
                      </a:r>
                      <a:r>
                        <a:rPr lang="en-US" sz="1600" dirty="0" smtClean="0"/>
                        <a:t>2</a:t>
                      </a:r>
                      <a:r>
                        <a:rPr lang="en-US" sz="1600" dirty="0"/>
                        <a:t>. </a:t>
                      </a:r>
                      <a:r>
                        <a:rPr lang="en-US" sz="1600" dirty="0" err="1"/>
                        <a:t>Juli</a:t>
                      </a:r>
                      <a:r>
                        <a:rPr lang="en-US" sz="1600" dirty="0"/>
                        <a:t> 1967</a:t>
                      </a:r>
                    </a:p>
                  </a:txBody>
                  <a:tcPr marL="58802" marR="58802" marT="29401" marB="29401" anchor="ctr">
                    <a:lnL>
                      <a:noFill/>
                    </a:lnL>
                    <a:lnR>
                      <a:noFill/>
                    </a:lnR>
                    <a:lnT>
                      <a:noFill/>
                    </a:lnT>
                    <a:lnB>
                      <a:noFill/>
                    </a:lnB>
                  </a:tcPr>
                </a:tc>
                <a:tc>
                  <a:txBody>
                    <a:bodyPr/>
                    <a:lstStyle/>
                    <a:p>
                      <a:r>
                        <a:rPr lang="en-US" sz="1600"/>
                        <a:t>99,82</a:t>
                      </a:r>
                    </a:p>
                  </a:txBody>
                  <a:tcPr marL="58802" marR="58802" marT="29401" marB="29401" anchor="ctr">
                    <a:lnL>
                      <a:noFill/>
                    </a:lnL>
                    <a:lnR>
                      <a:noFill/>
                    </a:lnR>
                    <a:lnT>
                      <a:noFill/>
                    </a:lnT>
                    <a:lnB>
                      <a:noFill/>
                    </a:lnB>
                  </a:tcPr>
                </a:tc>
                <a:tc>
                  <a:txBody>
                    <a:bodyPr/>
                    <a:lstStyle/>
                    <a:p>
                      <a:r>
                        <a:rPr lang="en-US" sz="1600"/>
                        <a:t>99,93</a:t>
                      </a:r>
                    </a:p>
                  </a:txBody>
                  <a:tcPr marL="58802" marR="58802" marT="29401" marB="29401" anchor="ctr">
                    <a:lnL>
                      <a:noFill/>
                    </a:lnL>
                    <a:lnR>
                      <a:noFill/>
                    </a:lnR>
                    <a:lnT>
                      <a:noFill/>
                    </a:lnT>
                    <a:lnB>
                      <a:noFill/>
                    </a:lnB>
                  </a:tcPr>
                </a:tc>
                <a:tc>
                  <a:txBody>
                    <a:bodyPr/>
                    <a:lstStyle/>
                    <a:p>
                      <a:r>
                        <a:rPr lang="en-US" sz="1600"/>
                        <a:t>0,07</a:t>
                      </a:r>
                    </a:p>
                  </a:txBody>
                  <a:tcPr marL="58802" marR="58802" marT="29401" marB="29401" anchor="ctr">
                    <a:lnL>
                      <a:noFill/>
                    </a:lnL>
                    <a:lnR>
                      <a:noFill/>
                    </a:lnR>
                    <a:lnT>
                      <a:noFill/>
                    </a:lnT>
                    <a:lnB>
                      <a:noFill/>
                    </a:lnB>
                  </a:tcPr>
                </a:tc>
              </a:tr>
              <a:tr h="621665">
                <a:tc>
                  <a:txBody>
                    <a:bodyPr/>
                    <a:lstStyle/>
                    <a:p>
                      <a:pPr algn="l"/>
                      <a:r>
                        <a:rPr lang="en-US" sz="1600" dirty="0">
                          <a:effectLst/>
                        </a:rPr>
                        <a:t>0</a:t>
                      </a:r>
                      <a:r>
                        <a:rPr lang="en-US" sz="1600" dirty="0"/>
                        <a:t>6. </a:t>
                      </a:r>
                      <a:r>
                        <a:rPr lang="en-US" sz="1600" dirty="0" err="1"/>
                        <a:t>Wahlperiode</a:t>
                      </a:r>
                      <a:r>
                        <a:rPr lang="en-US" sz="1600" dirty="0"/>
                        <a:t>: </a:t>
                      </a:r>
                      <a:r>
                        <a:rPr lang="en-US" sz="1600" dirty="0" smtClean="0"/>
                        <a:t/>
                      </a:r>
                      <a:br>
                        <a:rPr lang="en-US" sz="1600" dirty="0" smtClean="0"/>
                      </a:br>
                      <a:r>
                        <a:rPr lang="en-US" sz="1600" dirty="0" smtClean="0"/>
                        <a:t>14</a:t>
                      </a:r>
                      <a:r>
                        <a:rPr lang="en-US" sz="1600" dirty="0"/>
                        <a:t>. November 1971</a:t>
                      </a:r>
                    </a:p>
                  </a:txBody>
                  <a:tcPr marL="58802" marR="58802" marT="29401" marB="29401" anchor="ctr">
                    <a:lnL>
                      <a:noFill/>
                    </a:lnL>
                    <a:lnR>
                      <a:noFill/>
                    </a:lnR>
                    <a:lnT>
                      <a:noFill/>
                    </a:lnT>
                    <a:lnB>
                      <a:noFill/>
                    </a:lnB>
                  </a:tcPr>
                </a:tc>
                <a:tc>
                  <a:txBody>
                    <a:bodyPr/>
                    <a:lstStyle/>
                    <a:p>
                      <a:r>
                        <a:rPr lang="en-US" sz="1600"/>
                        <a:t>98,48</a:t>
                      </a:r>
                    </a:p>
                  </a:txBody>
                  <a:tcPr marL="58802" marR="58802" marT="29401" marB="29401" anchor="ctr">
                    <a:lnL>
                      <a:noFill/>
                    </a:lnL>
                    <a:lnR>
                      <a:noFill/>
                    </a:lnR>
                    <a:lnT>
                      <a:noFill/>
                    </a:lnT>
                    <a:lnB>
                      <a:noFill/>
                    </a:lnB>
                  </a:tcPr>
                </a:tc>
                <a:tc>
                  <a:txBody>
                    <a:bodyPr/>
                    <a:lstStyle/>
                    <a:p>
                      <a:r>
                        <a:rPr lang="en-US" sz="1600"/>
                        <a:t>99,85</a:t>
                      </a:r>
                    </a:p>
                  </a:txBody>
                  <a:tcPr marL="58802" marR="58802" marT="29401" marB="29401" anchor="ctr">
                    <a:lnL>
                      <a:noFill/>
                    </a:lnL>
                    <a:lnR>
                      <a:noFill/>
                    </a:lnR>
                    <a:lnT>
                      <a:noFill/>
                    </a:lnT>
                    <a:lnB>
                      <a:noFill/>
                    </a:lnB>
                  </a:tcPr>
                </a:tc>
                <a:tc>
                  <a:txBody>
                    <a:bodyPr/>
                    <a:lstStyle/>
                    <a:p>
                      <a:r>
                        <a:rPr lang="en-US" sz="1600"/>
                        <a:t>0,15</a:t>
                      </a:r>
                    </a:p>
                  </a:txBody>
                  <a:tcPr marL="58802" marR="58802" marT="29401" marB="29401" anchor="ctr">
                    <a:lnL>
                      <a:noFill/>
                    </a:lnL>
                    <a:lnR>
                      <a:noFill/>
                    </a:lnR>
                    <a:lnT>
                      <a:noFill/>
                    </a:lnT>
                    <a:lnB>
                      <a:noFill/>
                    </a:lnB>
                  </a:tcPr>
                </a:tc>
              </a:tr>
              <a:tr h="621665">
                <a:tc>
                  <a:txBody>
                    <a:bodyPr/>
                    <a:lstStyle/>
                    <a:p>
                      <a:pPr algn="l"/>
                      <a:r>
                        <a:rPr lang="en-US" sz="1600" dirty="0">
                          <a:effectLst/>
                        </a:rPr>
                        <a:t>0</a:t>
                      </a:r>
                      <a:r>
                        <a:rPr lang="en-US" sz="1600" dirty="0"/>
                        <a:t>7. </a:t>
                      </a:r>
                      <a:r>
                        <a:rPr lang="en-US" sz="1600" dirty="0" err="1"/>
                        <a:t>Wahlperiode</a:t>
                      </a:r>
                      <a:r>
                        <a:rPr lang="en-US" sz="1600" dirty="0"/>
                        <a:t>: </a:t>
                      </a:r>
                      <a:r>
                        <a:rPr lang="en-US" sz="1600" dirty="0" smtClean="0"/>
                        <a:t/>
                      </a:r>
                      <a:br>
                        <a:rPr lang="en-US" sz="1600" dirty="0" smtClean="0"/>
                      </a:br>
                      <a:r>
                        <a:rPr lang="en-US" sz="1600" dirty="0" smtClean="0"/>
                        <a:t>17</a:t>
                      </a:r>
                      <a:r>
                        <a:rPr lang="en-US" sz="1600" dirty="0"/>
                        <a:t>. </a:t>
                      </a:r>
                      <a:r>
                        <a:rPr lang="en-US" sz="1600" dirty="0" err="1"/>
                        <a:t>Oktober</a:t>
                      </a:r>
                      <a:r>
                        <a:rPr lang="en-US" sz="1600" dirty="0"/>
                        <a:t> 1976</a:t>
                      </a:r>
                    </a:p>
                  </a:txBody>
                  <a:tcPr marL="58802" marR="58802" marT="29401" marB="29401" anchor="ctr">
                    <a:lnL>
                      <a:noFill/>
                    </a:lnL>
                    <a:lnR>
                      <a:noFill/>
                    </a:lnR>
                    <a:lnT>
                      <a:noFill/>
                    </a:lnT>
                    <a:lnB>
                      <a:noFill/>
                    </a:lnB>
                  </a:tcPr>
                </a:tc>
                <a:tc>
                  <a:txBody>
                    <a:bodyPr/>
                    <a:lstStyle/>
                    <a:p>
                      <a:r>
                        <a:rPr lang="en-US" sz="1600"/>
                        <a:t>98,58</a:t>
                      </a:r>
                    </a:p>
                  </a:txBody>
                  <a:tcPr marL="58802" marR="58802" marT="29401" marB="29401" anchor="ctr">
                    <a:lnL>
                      <a:noFill/>
                    </a:lnL>
                    <a:lnR>
                      <a:noFill/>
                    </a:lnR>
                    <a:lnT>
                      <a:noFill/>
                    </a:lnT>
                    <a:lnB>
                      <a:noFill/>
                    </a:lnB>
                  </a:tcPr>
                </a:tc>
                <a:tc>
                  <a:txBody>
                    <a:bodyPr/>
                    <a:lstStyle/>
                    <a:p>
                      <a:r>
                        <a:rPr lang="en-US" sz="1600"/>
                        <a:t>99,86</a:t>
                      </a:r>
                    </a:p>
                  </a:txBody>
                  <a:tcPr marL="58802" marR="58802" marT="29401" marB="29401" anchor="ctr">
                    <a:lnL>
                      <a:noFill/>
                    </a:lnL>
                    <a:lnR>
                      <a:noFill/>
                    </a:lnR>
                    <a:lnT>
                      <a:noFill/>
                    </a:lnT>
                    <a:lnB>
                      <a:noFill/>
                    </a:lnB>
                  </a:tcPr>
                </a:tc>
                <a:tc>
                  <a:txBody>
                    <a:bodyPr/>
                    <a:lstStyle/>
                    <a:p>
                      <a:r>
                        <a:rPr lang="en-US" sz="1600"/>
                        <a:t>0,14</a:t>
                      </a:r>
                    </a:p>
                  </a:txBody>
                  <a:tcPr marL="58802" marR="58802" marT="29401" marB="29401" anchor="ctr">
                    <a:lnL>
                      <a:noFill/>
                    </a:lnL>
                    <a:lnR>
                      <a:noFill/>
                    </a:lnR>
                    <a:lnT>
                      <a:noFill/>
                    </a:lnT>
                    <a:lnB>
                      <a:noFill/>
                    </a:lnB>
                  </a:tcPr>
                </a:tc>
              </a:tr>
              <a:tr h="621665">
                <a:tc>
                  <a:txBody>
                    <a:bodyPr/>
                    <a:lstStyle/>
                    <a:p>
                      <a:pPr algn="l"/>
                      <a:r>
                        <a:rPr lang="da-DK" sz="1600" dirty="0">
                          <a:effectLst/>
                        </a:rPr>
                        <a:t>0</a:t>
                      </a:r>
                      <a:r>
                        <a:rPr lang="da-DK" sz="1600" dirty="0"/>
                        <a:t>8. Wahlperiode: </a:t>
                      </a:r>
                      <a:r>
                        <a:rPr lang="da-DK" sz="1600" dirty="0" smtClean="0"/>
                        <a:t/>
                      </a:r>
                      <a:br>
                        <a:rPr lang="da-DK" sz="1600" dirty="0" smtClean="0"/>
                      </a:br>
                      <a:r>
                        <a:rPr lang="da-DK" sz="1600" dirty="0" smtClean="0"/>
                        <a:t>14</a:t>
                      </a:r>
                      <a:r>
                        <a:rPr lang="da-DK" sz="1600" dirty="0"/>
                        <a:t>. Juni 1981</a:t>
                      </a:r>
                    </a:p>
                  </a:txBody>
                  <a:tcPr marL="58802" marR="58802" marT="29401" marB="29401" anchor="ctr">
                    <a:lnL>
                      <a:noFill/>
                    </a:lnL>
                    <a:lnR>
                      <a:noFill/>
                    </a:lnR>
                    <a:lnT>
                      <a:noFill/>
                    </a:lnT>
                    <a:lnB>
                      <a:noFill/>
                    </a:lnB>
                  </a:tcPr>
                </a:tc>
                <a:tc>
                  <a:txBody>
                    <a:bodyPr/>
                    <a:lstStyle/>
                    <a:p>
                      <a:r>
                        <a:rPr lang="en-US" sz="1600"/>
                        <a:t>99,21</a:t>
                      </a:r>
                    </a:p>
                  </a:txBody>
                  <a:tcPr marL="58802" marR="58802" marT="29401" marB="29401" anchor="ctr">
                    <a:lnL>
                      <a:noFill/>
                    </a:lnL>
                    <a:lnR>
                      <a:noFill/>
                    </a:lnR>
                    <a:lnT>
                      <a:noFill/>
                    </a:lnT>
                    <a:lnB>
                      <a:noFill/>
                    </a:lnB>
                  </a:tcPr>
                </a:tc>
                <a:tc>
                  <a:txBody>
                    <a:bodyPr/>
                    <a:lstStyle/>
                    <a:p>
                      <a:r>
                        <a:rPr lang="en-US" sz="1600"/>
                        <a:t>99,86</a:t>
                      </a:r>
                    </a:p>
                  </a:txBody>
                  <a:tcPr marL="58802" marR="58802" marT="29401" marB="29401" anchor="ctr">
                    <a:lnL>
                      <a:noFill/>
                    </a:lnL>
                    <a:lnR>
                      <a:noFill/>
                    </a:lnR>
                    <a:lnT>
                      <a:noFill/>
                    </a:lnT>
                    <a:lnB>
                      <a:noFill/>
                    </a:lnB>
                  </a:tcPr>
                </a:tc>
                <a:tc>
                  <a:txBody>
                    <a:bodyPr/>
                    <a:lstStyle/>
                    <a:p>
                      <a:r>
                        <a:rPr lang="en-US" sz="1600"/>
                        <a:t>0,14</a:t>
                      </a:r>
                    </a:p>
                  </a:txBody>
                  <a:tcPr marL="58802" marR="58802" marT="29401" marB="29401" anchor="ctr">
                    <a:lnL>
                      <a:noFill/>
                    </a:lnL>
                    <a:lnR>
                      <a:noFill/>
                    </a:lnR>
                    <a:lnT>
                      <a:noFill/>
                    </a:lnT>
                    <a:lnB>
                      <a:noFill/>
                    </a:lnB>
                  </a:tcPr>
                </a:tc>
              </a:tr>
              <a:tr h="621665">
                <a:tc>
                  <a:txBody>
                    <a:bodyPr/>
                    <a:lstStyle/>
                    <a:p>
                      <a:pPr algn="l"/>
                      <a:r>
                        <a:rPr lang="da-DK" sz="1600" dirty="0">
                          <a:effectLst/>
                        </a:rPr>
                        <a:t>0</a:t>
                      </a:r>
                      <a:r>
                        <a:rPr lang="da-DK" sz="1600" dirty="0"/>
                        <a:t>9. Wahlperiode: </a:t>
                      </a:r>
                      <a:r>
                        <a:rPr lang="da-DK" sz="1600" dirty="0" smtClean="0"/>
                        <a:t/>
                      </a:r>
                      <a:br>
                        <a:rPr lang="da-DK" sz="1600" dirty="0" smtClean="0"/>
                      </a:br>
                      <a:r>
                        <a:rPr lang="da-DK" sz="1600" dirty="0" smtClean="0">
                          <a:effectLst/>
                        </a:rPr>
                        <a:t>0</a:t>
                      </a:r>
                      <a:r>
                        <a:rPr lang="da-DK" sz="1600" dirty="0" smtClean="0"/>
                        <a:t>8</a:t>
                      </a:r>
                      <a:r>
                        <a:rPr lang="da-DK" sz="1600" dirty="0"/>
                        <a:t>. Juni 1986</a:t>
                      </a:r>
                    </a:p>
                  </a:txBody>
                  <a:tcPr marL="58802" marR="58802" marT="29401" marB="29401" anchor="ctr">
                    <a:lnL>
                      <a:noFill/>
                    </a:lnL>
                    <a:lnR>
                      <a:noFill/>
                    </a:lnR>
                    <a:lnT>
                      <a:noFill/>
                    </a:lnT>
                    <a:lnB>
                      <a:noFill/>
                    </a:lnB>
                  </a:tcPr>
                </a:tc>
                <a:tc>
                  <a:txBody>
                    <a:bodyPr/>
                    <a:lstStyle/>
                    <a:p>
                      <a:r>
                        <a:rPr lang="en-US" sz="1600"/>
                        <a:t>99,74</a:t>
                      </a:r>
                    </a:p>
                  </a:txBody>
                  <a:tcPr marL="58802" marR="58802" marT="29401" marB="29401" anchor="ctr">
                    <a:lnL>
                      <a:noFill/>
                    </a:lnL>
                    <a:lnR>
                      <a:noFill/>
                    </a:lnR>
                    <a:lnT>
                      <a:noFill/>
                    </a:lnT>
                    <a:lnB>
                      <a:noFill/>
                    </a:lnB>
                  </a:tcPr>
                </a:tc>
                <a:tc>
                  <a:txBody>
                    <a:bodyPr/>
                    <a:lstStyle/>
                    <a:p>
                      <a:r>
                        <a:rPr lang="en-US" sz="1600"/>
                        <a:t>99,94</a:t>
                      </a:r>
                    </a:p>
                  </a:txBody>
                  <a:tcPr marL="58802" marR="58802" marT="29401" marB="29401" anchor="ctr">
                    <a:lnL>
                      <a:noFill/>
                    </a:lnL>
                    <a:lnR>
                      <a:noFill/>
                    </a:lnR>
                    <a:lnT>
                      <a:noFill/>
                    </a:lnT>
                    <a:lnB>
                      <a:noFill/>
                    </a:lnB>
                  </a:tcPr>
                </a:tc>
                <a:tc>
                  <a:txBody>
                    <a:bodyPr/>
                    <a:lstStyle/>
                    <a:p>
                      <a:r>
                        <a:rPr lang="en-US" sz="1600" dirty="0"/>
                        <a:t>0,06</a:t>
                      </a:r>
                    </a:p>
                  </a:txBody>
                  <a:tcPr marL="58802" marR="58802" marT="29401" marB="29401" anchor="ctr">
                    <a:lnL>
                      <a:noFill/>
                    </a:lnL>
                    <a:lnR>
                      <a:noFill/>
                    </a:lnR>
                    <a:lnT>
                      <a:noFill/>
                    </a:lnT>
                    <a:lnB>
                      <a:noFill/>
                    </a:lnB>
                  </a:tcPr>
                </a:tc>
              </a:tr>
              <a:tr h="571494">
                <a:tc gridSpan="4">
                  <a:txBody>
                    <a:bodyPr/>
                    <a:lstStyle/>
                    <a:p>
                      <a:pPr algn="l"/>
                      <a:endParaRPr lang="en-US" sz="1200" dirty="0"/>
                    </a:p>
                  </a:txBody>
                  <a:tcPr marL="58802" marR="58802" marT="29401" marB="29401" anchor="ctr">
                    <a:lnL>
                      <a:noFill/>
                    </a:lnL>
                    <a:lnR>
                      <a:noFill/>
                    </a:lnR>
                    <a:lnT>
                      <a:noFill/>
                    </a:lnT>
                    <a:lnB>
                      <a:noFill/>
                    </a:lnB>
                  </a:tcPr>
                </a:tc>
                <a:tc hMerge="1">
                  <a:txBody>
                    <a:bodyPr/>
                    <a:lstStyle/>
                    <a:p>
                      <a:endParaRPr lang="en-US" sz="1200" dirty="0"/>
                    </a:p>
                  </a:txBody>
                  <a:tcPr marL="58802" marR="58802" marT="29401" marB="29401" anchor="ctr">
                    <a:lnL>
                      <a:noFill/>
                    </a:lnL>
                    <a:lnR>
                      <a:noFill/>
                    </a:lnR>
                    <a:lnT>
                      <a:noFill/>
                    </a:lnT>
                    <a:lnB>
                      <a:noFill/>
                    </a:lnB>
                  </a:tcPr>
                </a:tc>
                <a:tc hMerge="1">
                  <a:txBody>
                    <a:bodyPr/>
                    <a:lstStyle/>
                    <a:p>
                      <a:endParaRPr lang="en-US" sz="1200"/>
                    </a:p>
                  </a:txBody>
                  <a:tcPr marL="58802" marR="58802" marT="29401" marB="29401" anchor="ctr">
                    <a:lnL>
                      <a:noFill/>
                    </a:lnL>
                    <a:lnR>
                      <a:noFill/>
                    </a:lnR>
                    <a:lnT>
                      <a:noFill/>
                    </a:lnT>
                    <a:lnB>
                      <a:noFill/>
                    </a:lnB>
                  </a:tcPr>
                </a:tc>
                <a:tc hMerge="1">
                  <a:txBody>
                    <a:bodyPr/>
                    <a:lstStyle/>
                    <a:p>
                      <a:endParaRPr lang="en-US" sz="1200" dirty="0"/>
                    </a:p>
                  </a:txBody>
                  <a:tcPr marL="58802" marR="58802" marT="29401" marB="29401" anchor="ctr">
                    <a:lnL>
                      <a:noFill/>
                    </a:lnL>
                    <a:lnR>
                      <a:noFill/>
                    </a:lnR>
                    <a:lnT>
                      <a:noFill/>
                    </a:lnT>
                    <a:lnB>
                      <a:noFill/>
                    </a:lnB>
                  </a:tcPr>
                </a:tc>
              </a:tr>
            </a:tbl>
          </a:graphicData>
        </a:graphic>
      </p:graphicFrame>
      <p:sp>
        <p:nvSpPr>
          <p:cNvPr id="4" name="Title 3"/>
          <p:cNvSpPr>
            <a:spLocks noGrp="1"/>
          </p:cNvSpPr>
          <p:nvPr>
            <p:ph type="title"/>
          </p:nvPr>
        </p:nvSpPr>
        <p:spPr/>
        <p:txBody>
          <a:bodyPr/>
          <a:lstStyle/>
          <a:p>
            <a:endParaRPr lang="en-US" dirty="0"/>
          </a:p>
        </p:txBody>
      </p:sp>
    </p:spTree>
    <p:extLst>
      <p:ext uri="{BB962C8B-B14F-4D97-AF65-F5344CB8AC3E}">
        <p14:creationId xmlns:p14="http://schemas.microsoft.com/office/powerpoint/2010/main" val="1294916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4"/>
          <a:stretch>
            <a:fillRect/>
          </a:stretch>
        </p:blipFill>
        <p:spPr>
          <a:xfrm>
            <a:off x="229891" y="0"/>
            <a:ext cx="11732217" cy="6910337"/>
          </a:xfrm>
          <a:prstGeom prst="rect">
            <a:avLst/>
          </a:prstGeom>
        </p:spPr>
      </p:pic>
      <p:sp>
        <p:nvSpPr>
          <p:cNvPr id="4" name="Content Placeholder 2"/>
          <p:cNvSpPr txBox="1">
            <a:spLocks/>
          </p:cNvSpPr>
          <p:nvPr/>
        </p:nvSpPr>
        <p:spPr>
          <a:xfrm>
            <a:off x="5127358" y="604433"/>
            <a:ext cx="6834750" cy="68657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5" name="Title 1"/>
          <p:cNvSpPr txBox="1">
            <a:spLocks/>
          </p:cNvSpPr>
          <p:nvPr/>
        </p:nvSpPr>
        <p:spPr>
          <a:xfrm>
            <a:off x="5172605" y="380624"/>
            <a:ext cx="6068878" cy="3338971"/>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100" b="1" dirty="0" err="1" smtClean="0"/>
              <a:t>Gründe</a:t>
            </a:r>
            <a:r>
              <a:rPr lang="en-US" sz="4100" b="1" dirty="0" smtClean="0"/>
              <a:t>:</a:t>
            </a:r>
          </a:p>
          <a:p>
            <a:endParaRPr lang="en-US" sz="2400" b="1" dirty="0" smtClean="0"/>
          </a:p>
          <a:p>
            <a:r>
              <a:rPr lang="en-US" sz="2400" b="1" dirty="0" smtClean="0"/>
              <a:t>56% </a:t>
            </a:r>
            <a:r>
              <a:rPr lang="en-US" sz="2400" b="1" dirty="0" err="1"/>
              <a:t>p</a:t>
            </a:r>
            <a:r>
              <a:rPr lang="en-US" sz="2400" b="1" dirty="0" err="1" smtClean="0"/>
              <a:t>olitische</a:t>
            </a:r>
            <a:r>
              <a:rPr lang="en-US" sz="2400" b="1" dirty="0" smtClean="0"/>
              <a:t> </a:t>
            </a:r>
            <a:r>
              <a:rPr lang="en-US" sz="2400" b="1" dirty="0" err="1" smtClean="0"/>
              <a:t>Gründe</a:t>
            </a:r>
            <a:r>
              <a:rPr lang="en-US" sz="2400" b="1" dirty="0" smtClean="0"/>
              <a:t/>
            </a:r>
            <a:br>
              <a:rPr lang="en-US" sz="2400" b="1" dirty="0" smtClean="0"/>
            </a:br>
            <a:r>
              <a:rPr lang="en-US" sz="2400" b="1" dirty="0" smtClean="0"/>
              <a:t>15% </a:t>
            </a:r>
            <a:r>
              <a:rPr lang="en-US" sz="2400" b="1" dirty="0" err="1" smtClean="0"/>
              <a:t>persönliche</a:t>
            </a:r>
            <a:r>
              <a:rPr lang="en-US" sz="2400" b="1" dirty="0" smtClean="0"/>
              <a:t> </a:t>
            </a:r>
            <a:r>
              <a:rPr lang="en-US" sz="2400" b="1" dirty="0" err="1" smtClean="0"/>
              <a:t>oder</a:t>
            </a:r>
            <a:r>
              <a:rPr lang="en-US" sz="2400" b="1" dirty="0" smtClean="0"/>
              <a:t> </a:t>
            </a:r>
            <a:r>
              <a:rPr lang="en-US" sz="2400" b="1" dirty="0" err="1" smtClean="0"/>
              <a:t>familiäre</a:t>
            </a:r>
            <a:r>
              <a:rPr lang="en-US" sz="2400" b="1" dirty="0" smtClean="0"/>
              <a:t> </a:t>
            </a:r>
            <a:r>
              <a:rPr lang="en-US" sz="2400" b="1" dirty="0" err="1" smtClean="0"/>
              <a:t>Gründe</a:t>
            </a:r>
            <a:r>
              <a:rPr lang="en-US" sz="2400" b="1" dirty="0" smtClean="0"/>
              <a:t/>
            </a:r>
            <a:br>
              <a:rPr lang="en-US" sz="2400" b="1" dirty="0" smtClean="0"/>
            </a:br>
            <a:r>
              <a:rPr lang="en-US" sz="2400" b="1" dirty="0" smtClean="0"/>
              <a:t>13% </a:t>
            </a:r>
            <a:r>
              <a:rPr lang="en-US" sz="2400" b="1" dirty="0" err="1" smtClean="0"/>
              <a:t>wirtschaftliche</a:t>
            </a:r>
            <a:r>
              <a:rPr lang="en-US" sz="2400" b="1" dirty="0" smtClean="0"/>
              <a:t> </a:t>
            </a:r>
            <a:r>
              <a:rPr lang="en-US" sz="2400" b="1" dirty="0" err="1" smtClean="0"/>
              <a:t>Gründe</a:t>
            </a:r>
            <a:r>
              <a:rPr lang="en-US" sz="2400" b="1" dirty="0" smtClean="0"/>
              <a:t/>
            </a:r>
            <a:br>
              <a:rPr lang="en-US" sz="2400" b="1" dirty="0" smtClean="0"/>
            </a:br>
            <a:r>
              <a:rPr lang="en-US" sz="2400" b="1" dirty="0" smtClean="0"/>
              <a:t>10% </a:t>
            </a:r>
            <a:r>
              <a:rPr lang="en-US" sz="2400" b="1" dirty="0" err="1" smtClean="0"/>
              <a:t>Einkommens</a:t>
            </a:r>
            <a:r>
              <a:rPr lang="en-US" sz="2400" b="1" dirty="0" smtClean="0"/>
              <a:t>- </a:t>
            </a:r>
            <a:r>
              <a:rPr lang="en-US" sz="2400" b="1" dirty="0" err="1" smtClean="0"/>
              <a:t>oder</a:t>
            </a:r>
            <a:r>
              <a:rPr lang="en-US" sz="2400" b="1" dirty="0" smtClean="0"/>
              <a:t> </a:t>
            </a:r>
            <a:r>
              <a:rPr lang="en-US" sz="2400" b="1" dirty="0" err="1" smtClean="0"/>
              <a:t>Wohnverhältnisse</a:t>
            </a:r>
            <a:r>
              <a:rPr lang="en-US" sz="2400" b="1" dirty="0" smtClean="0"/>
              <a:t/>
            </a:r>
            <a:br>
              <a:rPr lang="en-US" sz="2400" b="1" dirty="0" smtClean="0"/>
            </a:br>
            <a:r>
              <a:rPr lang="en-US" sz="2400" dirty="0" smtClean="0"/>
              <a:t/>
            </a:r>
            <a:br>
              <a:rPr lang="en-US" sz="2400" dirty="0" smtClean="0"/>
            </a:br>
            <a:r>
              <a:rPr lang="en-US" sz="2400" dirty="0" smtClean="0"/>
              <a:t>	</a:t>
            </a:r>
            <a:br>
              <a:rPr lang="en-US" sz="2400" dirty="0" smtClean="0"/>
            </a:br>
            <a:r>
              <a:rPr lang="en-US" sz="2400" dirty="0" smtClean="0"/>
              <a:t>	</a:t>
            </a:r>
            <a:endParaRPr lang="en-US" sz="2400" dirty="0"/>
          </a:p>
        </p:txBody>
      </p:sp>
      <p:sp>
        <p:nvSpPr>
          <p:cNvPr id="3" name="TextBox 2"/>
          <p:cNvSpPr txBox="1"/>
          <p:nvPr/>
        </p:nvSpPr>
        <p:spPr>
          <a:xfrm>
            <a:off x="7547675" y="3704095"/>
            <a:ext cx="184731" cy="369332"/>
          </a:xfrm>
          <a:prstGeom prst="rect">
            <a:avLst/>
          </a:prstGeom>
          <a:noFill/>
        </p:spPr>
        <p:txBody>
          <a:bodyPr wrap="none" rtlCol="0">
            <a:spAutoFit/>
          </a:bodyPr>
          <a:lstStyle/>
          <a:p>
            <a:endParaRPr lang="en-US" dirty="0"/>
          </a:p>
        </p:txBody>
      </p:sp>
      <p:sp>
        <p:nvSpPr>
          <p:cNvPr id="7" name="Title 1"/>
          <p:cNvSpPr txBox="1">
            <a:spLocks/>
          </p:cNvSpPr>
          <p:nvPr/>
        </p:nvSpPr>
        <p:spPr>
          <a:xfrm>
            <a:off x="5172605" y="1440426"/>
            <a:ext cx="6599694" cy="6253566"/>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sz="4100" b="1" dirty="0"/>
          </a:p>
          <a:p>
            <a:r>
              <a:rPr lang="en-US" sz="3700" b="1" dirty="0" err="1" smtClean="0"/>
              <a:t>Folgen</a:t>
            </a:r>
            <a:r>
              <a:rPr lang="en-US" sz="2400" b="1" dirty="0" smtClean="0"/>
              <a:t>:</a:t>
            </a:r>
          </a:p>
          <a:p>
            <a:pPr marL="342900" indent="-342900">
              <a:buFont typeface="Arial" panose="020B0604020202020204" pitchFamily="34" charset="0"/>
              <a:buChar char="•"/>
            </a:pPr>
            <a:r>
              <a:rPr lang="en-US" sz="2400" b="1" dirty="0" err="1" smtClean="0"/>
              <a:t>Schäden</a:t>
            </a:r>
            <a:r>
              <a:rPr lang="en-US" sz="2400" b="1" dirty="0" smtClean="0"/>
              <a:t> </a:t>
            </a:r>
            <a:r>
              <a:rPr lang="en-US" sz="2400" b="1" dirty="0" err="1" smtClean="0"/>
              <a:t>für</a:t>
            </a:r>
            <a:r>
              <a:rPr lang="en-US" sz="2400" b="1" dirty="0" smtClean="0"/>
              <a:t> </a:t>
            </a:r>
            <a:r>
              <a:rPr lang="en-US" sz="2400" b="1" dirty="0" err="1" smtClean="0"/>
              <a:t>Volkswirtschaft</a:t>
            </a:r>
            <a:endParaRPr lang="en-US" sz="2400" b="1" dirty="0"/>
          </a:p>
          <a:p>
            <a:pPr marL="342900" indent="-342900">
              <a:buFont typeface="Arial" panose="020B0604020202020204" pitchFamily="34" charset="0"/>
              <a:buChar char="•"/>
            </a:pPr>
            <a:r>
              <a:rPr lang="en-US" sz="2400" b="1" dirty="0" err="1" smtClean="0"/>
              <a:t>Fachkräfte</a:t>
            </a:r>
            <a:r>
              <a:rPr lang="en-US" sz="2400" b="1" dirty="0" smtClean="0"/>
              <a:t> </a:t>
            </a:r>
            <a:r>
              <a:rPr lang="en-US" sz="2400" b="1" dirty="0" err="1" smtClean="0"/>
              <a:t>verloren</a:t>
            </a:r>
            <a:endParaRPr lang="en-US" sz="2400" b="1" dirty="0"/>
          </a:p>
          <a:p>
            <a:pPr marL="342900" indent="-342900">
              <a:buFont typeface="Arial" panose="020B0604020202020204" pitchFamily="34" charset="0"/>
              <a:buChar char="•"/>
            </a:pPr>
            <a:r>
              <a:rPr lang="en-US" sz="2400" b="1" dirty="0" err="1" smtClean="0"/>
              <a:t>Ideologische</a:t>
            </a:r>
            <a:r>
              <a:rPr lang="en-US" sz="2400" b="1" dirty="0" smtClean="0"/>
              <a:t> </a:t>
            </a:r>
            <a:r>
              <a:rPr lang="en-US" sz="2400" b="1" dirty="0" err="1" smtClean="0"/>
              <a:t>Schäden</a:t>
            </a:r>
            <a:r>
              <a:rPr lang="en-US" sz="2400" dirty="0" smtClean="0"/>
              <a:t/>
            </a:r>
            <a:br>
              <a:rPr lang="en-US" sz="2400" dirty="0" smtClean="0"/>
            </a:br>
            <a:r>
              <a:rPr lang="en-US" sz="2400" dirty="0" smtClean="0"/>
              <a:t>	</a:t>
            </a:r>
            <a:br>
              <a:rPr lang="en-US" sz="2400" dirty="0" smtClean="0"/>
            </a:br>
            <a:r>
              <a:rPr lang="en-US" sz="2400" dirty="0" smtClean="0"/>
              <a:t>	</a:t>
            </a:r>
            <a:endParaRPr lang="en-US" sz="2400" dirty="0"/>
          </a:p>
        </p:txBody>
      </p:sp>
    </p:spTree>
    <p:extLst>
      <p:ext uri="{BB962C8B-B14F-4D97-AF65-F5344CB8AC3E}">
        <p14:creationId xmlns:p14="http://schemas.microsoft.com/office/powerpoint/2010/main" val="1189412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4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56637"/>
            <a:ext cx="10515600" cy="1325563"/>
          </a:xfrm>
        </p:spPr>
        <p:txBody>
          <a:bodyPr/>
          <a:lstStyle/>
          <a:p>
            <a:endParaRPr lang="en-US"/>
          </a:p>
        </p:txBody>
      </p:sp>
      <p:pic>
        <p:nvPicPr>
          <p:cNvPr id="7" name="Picture 6"/>
          <p:cNvPicPr>
            <a:picLocks noChangeAspect="1"/>
          </p:cNvPicPr>
          <p:nvPr/>
        </p:nvPicPr>
        <p:blipFill>
          <a:blip r:embed="rId3"/>
          <a:stretch>
            <a:fillRect/>
          </a:stretch>
        </p:blipFill>
        <p:spPr>
          <a:xfrm>
            <a:off x="-9963" y="0"/>
            <a:ext cx="11638855" cy="6858000"/>
          </a:xfrm>
          <a:prstGeom prst="rect">
            <a:avLst/>
          </a:prstGeom>
        </p:spPr>
      </p:pic>
      <p:pic>
        <p:nvPicPr>
          <p:cNvPr id="6" name="Picture 5"/>
          <p:cNvPicPr>
            <a:picLocks noChangeAspect="1"/>
          </p:cNvPicPr>
          <p:nvPr/>
        </p:nvPicPr>
        <p:blipFill>
          <a:blip r:embed="rId4"/>
          <a:stretch>
            <a:fillRect/>
          </a:stretch>
        </p:blipFill>
        <p:spPr>
          <a:xfrm>
            <a:off x="4816179" y="320465"/>
            <a:ext cx="6812713" cy="6537535"/>
          </a:xfrm>
          <a:prstGeom prst="rect">
            <a:avLst/>
          </a:prstGeom>
        </p:spPr>
      </p:pic>
      <p:sp>
        <p:nvSpPr>
          <p:cNvPr id="3" name="Content Placeholder 2"/>
          <p:cNvSpPr>
            <a:spLocks noGrp="1"/>
          </p:cNvSpPr>
          <p:nvPr>
            <p:ph idx="1"/>
          </p:nvPr>
        </p:nvSpPr>
        <p:spPr>
          <a:xfrm>
            <a:off x="5809465" y="2235856"/>
            <a:ext cx="4682887" cy="3103330"/>
          </a:xfrm>
        </p:spPr>
        <p:txBody>
          <a:bodyPr/>
          <a:lstStyle/>
          <a:p>
            <a:pPr marL="0" indent="0">
              <a:buNone/>
            </a:pPr>
            <a:r>
              <a:rPr lang="de-DE" dirty="0" smtClean="0">
                <a:hlinkClick r:id="rId5"/>
              </a:rPr>
              <a:t>Niemand hat die Absicht, eine Mauer zu errichten</a:t>
            </a:r>
            <a:r>
              <a:rPr lang="de-DE" dirty="0"/>
              <a:t>.</a:t>
            </a:r>
            <a:r>
              <a:rPr lang="de-DE" dirty="0" smtClean="0"/>
              <a:t>.</a:t>
            </a:r>
            <a:endParaRPr lang="en-US" dirty="0"/>
          </a:p>
        </p:txBody>
      </p:sp>
    </p:spTree>
    <p:extLst>
      <p:ext uri="{BB962C8B-B14F-4D97-AF65-F5344CB8AC3E}">
        <p14:creationId xmlns:p14="http://schemas.microsoft.com/office/powerpoint/2010/main" val="2287185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33766" y="0"/>
            <a:ext cx="10515600" cy="1325563"/>
          </a:xfrm>
        </p:spPr>
        <p:txBody>
          <a:bodyPr/>
          <a:lstStyle/>
          <a:p>
            <a:r>
              <a:rPr lang="en-US" dirty="0" smtClean="0"/>
              <a:t>Der </a:t>
            </a:r>
            <a:r>
              <a:rPr lang="en-US" dirty="0" err="1" smtClean="0"/>
              <a:t>Mauerbau</a:t>
            </a:r>
            <a:r>
              <a:rPr lang="en-US" dirty="0" smtClean="0"/>
              <a:t>       13.8</a:t>
            </a:r>
            <a:r>
              <a:rPr lang="en-US" dirty="0"/>
              <a:t>.</a:t>
            </a:r>
            <a:r>
              <a:rPr lang="en-US" dirty="0" smtClean="0"/>
              <a:t>1961</a:t>
            </a:r>
            <a:endParaRPr lang="en-US" dirty="0"/>
          </a:p>
        </p:txBody>
      </p:sp>
      <p:sp>
        <p:nvSpPr>
          <p:cNvPr id="3" name="Content Placeholder 2"/>
          <p:cNvSpPr>
            <a:spLocks noGrp="1"/>
          </p:cNvSpPr>
          <p:nvPr>
            <p:ph idx="1"/>
          </p:nvPr>
        </p:nvSpPr>
        <p:spPr>
          <a:xfrm>
            <a:off x="0" y="6352717"/>
            <a:ext cx="10515600" cy="1010565"/>
          </a:xfrm>
        </p:spPr>
        <p:txBody>
          <a:bodyPr/>
          <a:lstStyle/>
          <a:p>
            <a:pPr marL="0" indent="0">
              <a:buNone/>
            </a:pPr>
            <a:r>
              <a:rPr lang="en-US" dirty="0" smtClean="0">
                <a:hlinkClick r:id="rId3"/>
              </a:rPr>
              <a:t>Der </a:t>
            </a:r>
            <a:r>
              <a:rPr lang="en-US" dirty="0" err="1" smtClean="0">
                <a:hlinkClick r:id="rId3"/>
              </a:rPr>
              <a:t>Mauerbau</a:t>
            </a:r>
            <a:endParaRPr lang="en-US" dirty="0"/>
          </a:p>
        </p:txBody>
      </p:sp>
      <p:pic>
        <p:nvPicPr>
          <p:cNvPr id="6" name="Picture 5"/>
          <p:cNvPicPr>
            <a:picLocks noChangeAspect="1"/>
          </p:cNvPicPr>
          <p:nvPr/>
        </p:nvPicPr>
        <p:blipFill>
          <a:blip r:embed="rId4"/>
          <a:stretch>
            <a:fillRect/>
          </a:stretch>
        </p:blipFill>
        <p:spPr>
          <a:xfrm>
            <a:off x="0" y="1244265"/>
            <a:ext cx="5186766" cy="388724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9000" y="100094"/>
            <a:ext cx="4953000" cy="4000500"/>
          </a:xfrm>
          <a:prstGeom prst="rect">
            <a:avLst/>
          </a:prstGeom>
        </p:spPr>
      </p:pic>
      <p:pic>
        <p:nvPicPr>
          <p:cNvPr id="8" name="Picture 7"/>
          <p:cNvPicPr>
            <a:picLocks noChangeAspect="1"/>
          </p:cNvPicPr>
          <p:nvPr/>
        </p:nvPicPr>
        <p:blipFill>
          <a:blip r:embed="rId6"/>
          <a:stretch>
            <a:fillRect/>
          </a:stretch>
        </p:blipFill>
        <p:spPr>
          <a:xfrm>
            <a:off x="4810440" y="3577686"/>
            <a:ext cx="3531521" cy="3346116"/>
          </a:xfrm>
          <a:prstGeom prst="rect">
            <a:avLst/>
          </a:prstGeom>
        </p:spPr>
      </p:pic>
    </p:spTree>
    <p:extLst>
      <p:ext uri="{BB962C8B-B14F-4D97-AF65-F5344CB8AC3E}">
        <p14:creationId xmlns:p14="http://schemas.microsoft.com/office/powerpoint/2010/main" val="38903898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Fluchtversuche</a:t>
            </a:r>
            <a:endParaRPr lang="en-US" dirty="0"/>
          </a:p>
        </p:txBody>
      </p:sp>
      <p:pic>
        <p:nvPicPr>
          <p:cNvPr id="6" name="Picture 5"/>
          <p:cNvPicPr>
            <a:picLocks noChangeAspect="1"/>
          </p:cNvPicPr>
          <p:nvPr/>
        </p:nvPicPr>
        <p:blipFill>
          <a:blip r:embed="rId4"/>
          <a:stretch>
            <a:fillRect/>
          </a:stretch>
        </p:blipFill>
        <p:spPr>
          <a:xfrm>
            <a:off x="7024215" y="-194105"/>
            <a:ext cx="5167785" cy="344519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1180" y="3205724"/>
            <a:ext cx="4690820" cy="3752656"/>
          </a:xfrm>
          <a:prstGeom prst="rect">
            <a:avLst/>
          </a:prstGeom>
        </p:spPr>
      </p:pic>
      <p:pic>
        <p:nvPicPr>
          <p:cNvPr id="9" name="Picture 8"/>
          <p:cNvPicPr>
            <a:picLocks noChangeAspect="1"/>
          </p:cNvPicPr>
          <p:nvPr/>
        </p:nvPicPr>
        <p:blipFill>
          <a:blip r:embed="rId6"/>
          <a:stretch>
            <a:fillRect/>
          </a:stretch>
        </p:blipFill>
        <p:spPr>
          <a:xfrm>
            <a:off x="4161630" y="2541215"/>
            <a:ext cx="3333750" cy="4400550"/>
          </a:xfrm>
          <a:prstGeom prst="rect">
            <a:avLst/>
          </a:prstGeom>
        </p:spPr>
      </p:pic>
      <p:pic>
        <p:nvPicPr>
          <p:cNvPr id="12" name="Picture 11"/>
          <p:cNvPicPr>
            <a:picLocks noChangeAspect="1"/>
          </p:cNvPicPr>
          <p:nvPr/>
        </p:nvPicPr>
        <p:blipFill>
          <a:blip r:embed="rId7"/>
          <a:stretch>
            <a:fillRect/>
          </a:stretch>
        </p:blipFill>
        <p:spPr>
          <a:xfrm>
            <a:off x="-16698" y="2249918"/>
            <a:ext cx="4184128" cy="3138096"/>
          </a:xfrm>
          <a:prstGeom prst="rect">
            <a:avLst/>
          </a:prstGeom>
        </p:spPr>
      </p:pic>
      <p:sp>
        <p:nvSpPr>
          <p:cNvPr id="4" name="Content Placeholder 3"/>
          <p:cNvSpPr>
            <a:spLocks noGrp="1"/>
          </p:cNvSpPr>
          <p:nvPr>
            <p:ph idx="1"/>
          </p:nvPr>
        </p:nvSpPr>
        <p:spPr/>
        <p:txBody>
          <a:bodyPr/>
          <a:lstStyle/>
          <a:p>
            <a:endParaRPr lang="en-US"/>
          </a:p>
        </p:txBody>
      </p:sp>
    </p:spTree>
    <p:extLst>
      <p:ext uri="{BB962C8B-B14F-4D97-AF65-F5344CB8AC3E}">
        <p14:creationId xmlns:p14="http://schemas.microsoft.com/office/powerpoint/2010/main" val="19993182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1109" y="772993"/>
            <a:ext cx="10515600" cy="1325563"/>
          </a:xfrm>
        </p:spPr>
        <p:txBody>
          <a:bodyPr>
            <a:noAutofit/>
          </a:bodyPr>
          <a:lstStyle/>
          <a:p>
            <a:r>
              <a:rPr lang="en-US" sz="4800" b="1" dirty="0" smtClean="0"/>
              <a:t>1970s </a:t>
            </a:r>
            <a:br>
              <a:rPr lang="en-US" sz="4800" b="1" dirty="0" smtClean="0"/>
            </a:br>
            <a:r>
              <a:rPr lang="en-US" sz="4800" b="1" dirty="0" err="1" smtClean="0"/>
              <a:t>Politik</a:t>
            </a:r>
            <a:r>
              <a:rPr lang="en-US" sz="4800" b="1" dirty="0" smtClean="0"/>
              <a:t> der </a:t>
            </a:r>
            <a:br>
              <a:rPr lang="en-US" sz="4800" b="1" dirty="0" smtClean="0"/>
            </a:br>
            <a:r>
              <a:rPr lang="en-US" sz="4800" b="1" dirty="0" err="1" smtClean="0"/>
              <a:t>Annäherung</a:t>
            </a:r>
            <a:endParaRPr lang="en-US" sz="4800" b="1" dirty="0"/>
          </a:p>
        </p:txBody>
      </p:sp>
      <p:pic>
        <p:nvPicPr>
          <p:cNvPr id="6" name="Picture 5"/>
          <p:cNvPicPr>
            <a:picLocks noChangeAspect="1"/>
          </p:cNvPicPr>
          <p:nvPr/>
        </p:nvPicPr>
        <p:blipFill>
          <a:blip r:embed="rId3"/>
          <a:stretch>
            <a:fillRect/>
          </a:stretch>
        </p:blipFill>
        <p:spPr>
          <a:xfrm>
            <a:off x="5165141" y="-72496"/>
            <a:ext cx="7026859" cy="3981887"/>
          </a:xfrm>
          <a:prstGeom prst="rect">
            <a:avLst/>
          </a:prstGeom>
        </p:spPr>
      </p:pic>
      <p:pic>
        <p:nvPicPr>
          <p:cNvPr id="5" name="Content Placeholder 4"/>
          <p:cNvPicPr>
            <a:picLocks noGrp="1" noChangeAspect="1"/>
          </p:cNvPicPr>
          <p:nvPr>
            <p:ph idx="1"/>
          </p:nvPr>
        </p:nvPicPr>
        <p:blipFill>
          <a:blip r:embed="rId4"/>
          <a:stretch>
            <a:fillRect/>
          </a:stretch>
        </p:blipFill>
        <p:spPr>
          <a:xfrm>
            <a:off x="-106384" y="3309524"/>
            <a:ext cx="6308401" cy="3548476"/>
          </a:xfrm>
          <a:prstGeom prst="rect">
            <a:avLst/>
          </a:prstGeom>
        </p:spPr>
      </p:pic>
    </p:spTree>
    <p:extLst>
      <p:ext uri="{BB962C8B-B14F-4D97-AF65-F5344CB8AC3E}">
        <p14:creationId xmlns:p14="http://schemas.microsoft.com/office/powerpoint/2010/main" val="20827313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9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a:t>
            </a:r>
            <a:r>
              <a:rPr lang="en-US" dirty="0" err="1" smtClean="0"/>
              <a:t>Oktober</a:t>
            </a:r>
            <a:r>
              <a:rPr lang="en-US" dirty="0" smtClean="0"/>
              <a:t> 1989 – </a:t>
            </a:r>
            <a:r>
              <a:rPr lang="en-US" dirty="0" err="1" smtClean="0"/>
              <a:t>Wir</a:t>
            </a:r>
            <a:r>
              <a:rPr lang="en-US" dirty="0" smtClean="0"/>
              <a:t> </a:t>
            </a:r>
            <a:r>
              <a:rPr lang="en-US" dirty="0" err="1" smtClean="0"/>
              <a:t>sind</a:t>
            </a:r>
            <a:r>
              <a:rPr lang="en-US" dirty="0" smtClean="0"/>
              <a:t> das Volk</a:t>
            </a:r>
            <a:endParaRPr lang="en-US" dirty="0"/>
          </a:p>
        </p:txBody>
      </p:sp>
      <p:pic>
        <p:nvPicPr>
          <p:cNvPr id="4" name="Content Placeholder 3"/>
          <p:cNvPicPr>
            <a:picLocks noGrp="1" noChangeAspect="1"/>
          </p:cNvPicPr>
          <p:nvPr>
            <p:ph idx="1"/>
          </p:nvPr>
        </p:nvPicPr>
        <p:blipFill>
          <a:blip r:embed="rId3"/>
          <a:stretch>
            <a:fillRect/>
          </a:stretch>
        </p:blipFill>
        <p:spPr>
          <a:xfrm>
            <a:off x="7564438" y="3562825"/>
            <a:ext cx="4822825" cy="3568018"/>
          </a:xfrm>
          <a:prstGeom prst="rect">
            <a:avLst/>
          </a:prstGeom>
        </p:spPr>
      </p:pic>
      <p:pic>
        <p:nvPicPr>
          <p:cNvPr id="7" name="Picture 6"/>
          <p:cNvPicPr>
            <a:picLocks noChangeAspect="1"/>
          </p:cNvPicPr>
          <p:nvPr/>
        </p:nvPicPr>
        <p:blipFill>
          <a:blip r:embed="rId4"/>
          <a:stretch>
            <a:fillRect/>
          </a:stretch>
        </p:blipFill>
        <p:spPr>
          <a:xfrm>
            <a:off x="-1827364" y="1497496"/>
            <a:ext cx="9459714" cy="5360504"/>
          </a:xfrm>
          <a:prstGeom prst="rect">
            <a:avLst/>
          </a:prstGeom>
        </p:spPr>
      </p:pic>
      <p:pic>
        <p:nvPicPr>
          <p:cNvPr id="9" name="Picture 8"/>
          <p:cNvPicPr>
            <a:picLocks noChangeAspect="1"/>
          </p:cNvPicPr>
          <p:nvPr/>
        </p:nvPicPr>
        <p:blipFill>
          <a:blip r:embed="rId5"/>
          <a:stretch>
            <a:fillRect/>
          </a:stretch>
        </p:blipFill>
        <p:spPr>
          <a:xfrm>
            <a:off x="7564438" y="1497496"/>
            <a:ext cx="4574690" cy="2571912"/>
          </a:xfrm>
          <a:prstGeom prst="rect">
            <a:avLst/>
          </a:prstGeom>
        </p:spPr>
      </p:pic>
    </p:spTree>
    <p:extLst>
      <p:ext uri="{BB962C8B-B14F-4D97-AF65-F5344CB8AC3E}">
        <p14:creationId xmlns:p14="http://schemas.microsoft.com/office/powerpoint/2010/main" val="12441045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Montagsdemonstrationen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968922340"/>
              </p:ext>
            </p:extLst>
          </p:nvPr>
        </p:nvGraphicFramePr>
        <p:xfrm>
          <a:off x="2107769" y="1458459"/>
          <a:ext cx="7888636" cy="5210678"/>
        </p:xfrm>
        <a:graphic>
          <a:graphicData uri="http://schemas.openxmlformats.org/drawingml/2006/table">
            <a:tbl>
              <a:tblPr>
                <a:effectLst>
                  <a:reflection blurRad="6350" stA="50000" endA="300" endPos="38500" dist="50800" dir="5400000" sy="-100000" algn="bl" rotWithShape="0"/>
                </a:effectLst>
              </a:tblPr>
              <a:tblGrid>
                <a:gridCol w="3872098"/>
                <a:gridCol w="4016538"/>
              </a:tblGrid>
              <a:tr h="317647">
                <a:tc>
                  <a:txBody>
                    <a:bodyPr/>
                    <a:lstStyle/>
                    <a:p>
                      <a:r>
                        <a:rPr lang="en-US" sz="2000" b="1" dirty="0"/>
                        <a:t>Datum</a:t>
                      </a:r>
                    </a:p>
                  </a:txBody>
                  <a:tcPr marL="71333" marR="71333" marT="35667" marB="35667" anchor="ctr">
                    <a:lnL>
                      <a:noFill/>
                    </a:lnL>
                    <a:lnR>
                      <a:noFill/>
                    </a:lnR>
                    <a:lnT>
                      <a:noFill/>
                    </a:lnT>
                    <a:lnB>
                      <a:noFill/>
                    </a:lnB>
                  </a:tcPr>
                </a:tc>
                <a:tc>
                  <a:txBody>
                    <a:bodyPr/>
                    <a:lstStyle/>
                    <a:p>
                      <a:r>
                        <a:rPr lang="en-US" sz="2000" b="1" dirty="0" err="1"/>
                        <a:t>Teilnehmer</a:t>
                      </a:r>
                      <a:endParaRPr lang="en-US" sz="2000" b="1" dirty="0"/>
                    </a:p>
                  </a:txBody>
                  <a:tcPr marL="71333" marR="71333" marT="35667" marB="35667" anchor="ctr">
                    <a:lnL>
                      <a:noFill/>
                    </a:lnL>
                    <a:lnR>
                      <a:noFill/>
                    </a:lnR>
                    <a:lnT>
                      <a:noFill/>
                    </a:lnT>
                    <a:lnB>
                      <a:noFill/>
                    </a:lnB>
                  </a:tcPr>
                </a:tc>
              </a:tr>
              <a:tr h="317647">
                <a:tc>
                  <a:txBody>
                    <a:bodyPr/>
                    <a:lstStyle/>
                    <a:p>
                      <a:r>
                        <a:rPr lang="en-US" sz="1800" b="1" dirty="0"/>
                        <a:t>04.09.1989</a:t>
                      </a:r>
                    </a:p>
                  </a:txBody>
                  <a:tcPr marL="71333" marR="71333" marT="35667" marB="35667" anchor="ctr">
                    <a:lnL>
                      <a:noFill/>
                    </a:lnL>
                    <a:lnR>
                      <a:noFill/>
                    </a:lnR>
                    <a:lnT>
                      <a:noFill/>
                    </a:lnT>
                    <a:lnB>
                      <a:noFill/>
                    </a:lnB>
                  </a:tcPr>
                </a:tc>
                <a:tc>
                  <a:txBody>
                    <a:bodyPr/>
                    <a:lstStyle/>
                    <a:p>
                      <a:pPr algn="l"/>
                      <a:r>
                        <a:rPr lang="en-US" sz="1800" b="1" dirty="0">
                          <a:effectLst/>
                        </a:rPr>
                        <a:t>1.200</a:t>
                      </a:r>
                    </a:p>
                  </a:txBody>
                  <a:tcPr marL="71333" marR="71333" marT="35667" marB="35667" anchor="ctr">
                    <a:lnL>
                      <a:noFill/>
                    </a:lnL>
                    <a:lnR>
                      <a:noFill/>
                    </a:lnR>
                    <a:lnT>
                      <a:noFill/>
                    </a:lnT>
                    <a:lnB>
                      <a:noFill/>
                    </a:lnB>
                  </a:tcPr>
                </a:tc>
              </a:tr>
              <a:tr h="317647">
                <a:tc>
                  <a:txBody>
                    <a:bodyPr/>
                    <a:lstStyle/>
                    <a:p>
                      <a:r>
                        <a:rPr lang="en-US" sz="1800" b="1" dirty="0"/>
                        <a:t>11.09.1989</a:t>
                      </a:r>
                    </a:p>
                  </a:txBody>
                  <a:tcPr marL="71333" marR="71333" marT="35667" marB="35667" anchor="ctr">
                    <a:lnL>
                      <a:noFill/>
                    </a:lnL>
                    <a:lnR>
                      <a:noFill/>
                    </a:lnR>
                    <a:lnT>
                      <a:noFill/>
                    </a:lnT>
                    <a:lnB>
                      <a:noFill/>
                    </a:lnB>
                  </a:tcPr>
                </a:tc>
                <a:tc>
                  <a:txBody>
                    <a:bodyPr/>
                    <a:lstStyle/>
                    <a:p>
                      <a:pPr algn="l"/>
                      <a:r>
                        <a:rPr lang="en-US" sz="1800" b="1" dirty="0">
                          <a:effectLst/>
                        </a:rPr>
                        <a:t> ??</a:t>
                      </a:r>
                    </a:p>
                  </a:txBody>
                  <a:tcPr marL="71333" marR="71333" marT="35667" marB="35667" anchor="ctr">
                    <a:lnL>
                      <a:noFill/>
                    </a:lnL>
                    <a:lnR>
                      <a:noFill/>
                    </a:lnR>
                    <a:lnT>
                      <a:noFill/>
                    </a:lnT>
                    <a:lnB>
                      <a:noFill/>
                    </a:lnB>
                  </a:tcPr>
                </a:tc>
              </a:tr>
              <a:tr h="317647">
                <a:tc>
                  <a:txBody>
                    <a:bodyPr/>
                    <a:lstStyle/>
                    <a:p>
                      <a:r>
                        <a:rPr lang="en-US" sz="1800" b="1"/>
                        <a:t>18.09.1989</a:t>
                      </a:r>
                    </a:p>
                  </a:txBody>
                  <a:tcPr marL="71333" marR="71333" marT="35667" marB="35667" anchor="ctr">
                    <a:lnL>
                      <a:noFill/>
                    </a:lnL>
                    <a:lnR>
                      <a:noFill/>
                    </a:lnR>
                    <a:lnT>
                      <a:noFill/>
                    </a:lnT>
                    <a:lnB>
                      <a:noFill/>
                    </a:lnB>
                  </a:tcPr>
                </a:tc>
                <a:tc>
                  <a:txBody>
                    <a:bodyPr/>
                    <a:lstStyle/>
                    <a:p>
                      <a:pPr algn="l"/>
                      <a:r>
                        <a:rPr lang="en-US" sz="1800" b="1" dirty="0">
                          <a:effectLst/>
                        </a:rPr>
                        <a:t>1.500</a:t>
                      </a:r>
                    </a:p>
                  </a:txBody>
                  <a:tcPr marL="71333" marR="71333" marT="35667" marB="35667" anchor="ctr">
                    <a:lnL>
                      <a:noFill/>
                    </a:lnL>
                    <a:lnR>
                      <a:noFill/>
                    </a:lnR>
                    <a:lnT>
                      <a:noFill/>
                    </a:lnT>
                    <a:lnB>
                      <a:noFill/>
                    </a:lnB>
                  </a:tcPr>
                </a:tc>
              </a:tr>
              <a:tr h="317647">
                <a:tc>
                  <a:txBody>
                    <a:bodyPr/>
                    <a:lstStyle/>
                    <a:p>
                      <a:r>
                        <a:rPr lang="en-US" sz="1800" b="1"/>
                        <a:t>25.09.1989</a:t>
                      </a:r>
                    </a:p>
                  </a:txBody>
                  <a:tcPr marL="71333" marR="71333" marT="35667" marB="35667" anchor="ctr">
                    <a:lnL>
                      <a:noFill/>
                    </a:lnL>
                    <a:lnR>
                      <a:noFill/>
                    </a:lnR>
                    <a:lnT>
                      <a:noFill/>
                    </a:lnT>
                    <a:lnB>
                      <a:noFill/>
                    </a:lnB>
                  </a:tcPr>
                </a:tc>
                <a:tc>
                  <a:txBody>
                    <a:bodyPr/>
                    <a:lstStyle/>
                    <a:p>
                      <a:pPr algn="l"/>
                      <a:r>
                        <a:rPr lang="en-US" sz="1800" b="1" dirty="0">
                          <a:effectLst/>
                        </a:rPr>
                        <a:t>8.000</a:t>
                      </a:r>
                    </a:p>
                  </a:txBody>
                  <a:tcPr marL="71333" marR="71333" marT="35667" marB="35667" anchor="ctr">
                    <a:lnL>
                      <a:noFill/>
                    </a:lnL>
                    <a:lnR>
                      <a:noFill/>
                    </a:lnR>
                    <a:lnT>
                      <a:noFill/>
                    </a:lnT>
                    <a:lnB>
                      <a:noFill/>
                    </a:lnB>
                  </a:tcPr>
                </a:tc>
              </a:tr>
              <a:tr h="317647">
                <a:tc>
                  <a:txBody>
                    <a:bodyPr/>
                    <a:lstStyle/>
                    <a:p>
                      <a:r>
                        <a:rPr lang="en-US" sz="1800" b="1"/>
                        <a:t>02.10.1989</a:t>
                      </a:r>
                    </a:p>
                  </a:txBody>
                  <a:tcPr marL="71333" marR="71333" marT="35667" marB="35667" anchor="ctr">
                    <a:lnL>
                      <a:noFill/>
                    </a:lnL>
                    <a:lnR>
                      <a:noFill/>
                    </a:lnR>
                    <a:lnT>
                      <a:noFill/>
                    </a:lnT>
                    <a:lnB>
                      <a:noFill/>
                    </a:lnB>
                  </a:tcPr>
                </a:tc>
                <a:tc>
                  <a:txBody>
                    <a:bodyPr/>
                    <a:lstStyle/>
                    <a:p>
                      <a:pPr algn="l"/>
                      <a:r>
                        <a:rPr lang="en-US" sz="1800" b="1" dirty="0">
                          <a:effectLst/>
                        </a:rPr>
                        <a:t>10.000</a:t>
                      </a:r>
                    </a:p>
                  </a:txBody>
                  <a:tcPr marL="71333" marR="71333" marT="35667" marB="35667" anchor="ctr">
                    <a:lnL>
                      <a:noFill/>
                    </a:lnL>
                    <a:lnR>
                      <a:noFill/>
                    </a:lnR>
                    <a:lnT>
                      <a:noFill/>
                    </a:lnT>
                    <a:lnB>
                      <a:noFill/>
                    </a:lnB>
                  </a:tcPr>
                </a:tc>
              </a:tr>
              <a:tr h="1032350">
                <a:tc>
                  <a:txBody>
                    <a:bodyPr/>
                    <a:lstStyle/>
                    <a:p>
                      <a:r>
                        <a:rPr lang="en-US" sz="1800" b="1" dirty="0"/>
                        <a:t>09.10.1989</a:t>
                      </a:r>
                    </a:p>
                  </a:txBody>
                  <a:tcPr marL="71333" marR="71333" marT="35667" marB="35667" anchor="ctr">
                    <a:lnL>
                      <a:noFill/>
                    </a:lnL>
                    <a:lnR>
                      <a:noFill/>
                    </a:lnR>
                    <a:lnT>
                      <a:noFill/>
                    </a:lnT>
                    <a:lnB>
                      <a:noFill/>
                    </a:lnB>
                  </a:tcPr>
                </a:tc>
                <a:tc>
                  <a:txBody>
                    <a:bodyPr/>
                    <a:lstStyle/>
                    <a:p>
                      <a:pPr algn="l"/>
                      <a:r>
                        <a:rPr lang="en-US" sz="1800" b="1" dirty="0">
                          <a:effectLst/>
                        </a:rPr>
                        <a:t>ca. 130.000</a:t>
                      </a:r>
                    </a:p>
                  </a:txBody>
                  <a:tcPr marL="71333" marR="71333" marT="35667" marB="35667" anchor="ctr">
                    <a:lnL>
                      <a:noFill/>
                    </a:lnL>
                    <a:lnR>
                      <a:noFill/>
                    </a:lnR>
                    <a:lnT>
                      <a:noFill/>
                    </a:lnT>
                    <a:lnB>
                      <a:noFill/>
                    </a:lnB>
                  </a:tcPr>
                </a:tc>
              </a:tr>
              <a:tr h="317647">
                <a:tc>
                  <a:txBody>
                    <a:bodyPr/>
                    <a:lstStyle/>
                    <a:p>
                      <a:r>
                        <a:rPr lang="en-US" sz="1800" b="1" dirty="0"/>
                        <a:t>16.10.1989</a:t>
                      </a:r>
                    </a:p>
                  </a:txBody>
                  <a:tcPr marL="71333" marR="71333" marT="35667" marB="35667" anchor="ctr">
                    <a:lnL>
                      <a:noFill/>
                    </a:lnL>
                    <a:lnR>
                      <a:noFill/>
                    </a:lnR>
                    <a:lnT>
                      <a:noFill/>
                    </a:lnT>
                    <a:lnB>
                      <a:noFill/>
                    </a:lnB>
                  </a:tcPr>
                </a:tc>
                <a:tc>
                  <a:txBody>
                    <a:bodyPr/>
                    <a:lstStyle/>
                    <a:p>
                      <a:pPr algn="l"/>
                      <a:r>
                        <a:rPr lang="en-US" sz="1800" b="1" dirty="0">
                          <a:effectLst/>
                        </a:rPr>
                        <a:t>120.000</a:t>
                      </a:r>
                    </a:p>
                  </a:txBody>
                  <a:tcPr marL="71333" marR="71333" marT="35667" marB="35667" anchor="ctr">
                    <a:lnL>
                      <a:noFill/>
                    </a:lnL>
                    <a:lnR>
                      <a:noFill/>
                    </a:lnR>
                    <a:lnT>
                      <a:noFill/>
                    </a:lnT>
                    <a:lnB>
                      <a:noFill/>
                    </a:lnB>
                  </a:tcPr>
                </a:tc>
              </a:tr>
              <a:tr h="317647">
                <a:tc>
                  <a:txBody>
                    <a:bodyPr/>
                    <a:lstStyle/>
                    <a:p>
                      <a:r>
                        <a:rPr lang="en-US" sz="1800" b="1" dirty="0"/>
                        <a:t>23.10.1989</a:t>
                      </a:r>
                    </a:p>
                  </a:txBody>
                  <a:tcPr marL="71333" marR="71333" marT="35667" marB="35667" anchor="ctr">
                    <a:lnL>
                      <a:noFill/>
                    </a:lnL>
                    <a:lnR>
                      <a:noFill/>
                    </a:lnR>
                    <a:lnT>
                      <a:noFill/>
                    </a:lnT>
                    <a:lnB>
                      <a:noFill/>
                    </a:lnB>
                  </a:tcPr>
                </a:tc>
                <a:tc>
                  <a:txBody>
                    <a:bodyPr/>
                    <a:lstStyle/>
                    <a:p>
                      <a:pPr algn="l"/>
                      <a:r>
                        <a:rPr lang="en-US" sz="1800" b="1" dirty="0">
                          <a:effectLst/>
                        </a:rPr>
                        <a:t>300.000</a:t>
                      </a:r>
                    </a:p>
                  </a:txBody>
                  <a:tcPr marL="71333" marR="71333" marT="35667" marB="35667" anchor="ctr">
                    <a:lnL>
                      <a:noFill/>
                    </a:lnL>
                    <a:lnR>
                      <a:noFill/>
                    </a:lnR>
                    <a:lnT>
                      <a:noFill/>
                    </a:lnT>
                    <a:lnB>
                      <a:noFill/>
                    </a:lnB>
                  </a:tcPr>
                </a:tc>
              </a:tr>
              <a:tr h="317647">
                <a:tc>
                  <a:txBody>
                    <a:bodyPr/>
                    <a:lstStyle/>
                    <a:p>
                      <a:r>
                        <a:rPr lang="en-US" sz="1800" b="1" dirty="0"/>
                        <a:t>30.10.1989</a:t>
                      </a:r>
                    </a:p>
                  </a:txBody>
                  <a:tcPr marL="71333" marR="71333" marT="35667" marB="35667" anchor="ctr">
                    <a:lnL>
                      <a:noFill/>
                    </a:lnL>
                    <a:lnR>
                      <a:noFill/>
                    </a:lnR>
                    <a:lnT>
                      <a:noFill/>
                    </a:lnT>
                    <a:lnB>
                      <a:noFill/>
                    </a:lnB>
                  </a:tcPr>
                </a:tc>
                <a:tc>
                  <a:txBody>
                    <a:bodyPr/>
                    <a:lstStyle/>
                    <a:p>
                      <a:pPr algn="l"/>
                      <a:r>
                        <a:rPr lang="en-US" sz="1800" b="1" dirty="0">
                          <a:effectLst/>
                        </a:rPr>
                        <a:t>300.000</a:t>
                      </a:r>
                    </a:p>
                  </a:txBody>
                  <a:tcPr marL="71333" marR="71333" marT="35667" marB="35667" anchor="ctr">
                    <a:lnL>
                      <a:noFill/>
                    </a:lnL>
                    <a:lnR>
                      <a:noFill/>
                    </a:lnR>
                    <a:lnT>
                      <a:noFill/>
                    </a:lnT>
                    <a:lnB>
                      <a:noFill/>
                    </a:lnB>
                  </a:tcPr>
                </a:tc>
              </a:tr>
              <a:tr h="317647">
                <a:tc>
                  <a:txBody>
                    <a:bodyPr/>
                    <a:lstStyle/>
                    <a:p>
                      <a:r>
                        <a:rPr lang="en-US" sz="1800" b="1" dirty="0"/>
                        <a:t>06.11.1989</a:t>
                      </a:r>
                    </a:p>
                  </a:txBody>
                  <a:tcPr marL="71333" marR="71333" marT="35667" marB="35667" anchor="ctr">
                    <a:lnL>
                      <a:noFill/>
                    </a:lnL>
                    <a:lnR>
                      <a:noFill/>
                    </a:lnR>
                    <a:lnT>
                      <a:noFill/>
                    </a:lnT>
                    <a:lnB>
                      <a:noFill/>
                    </a:lnB>
                  </a:tcPr>
                </a:tc>
                <a:tc>
                  <a:txBody>
                    <a:bodyPr/>
                    <a:lstStyle/>
                    <a:p>
                      <a:pPr algn="l"/>
                      <a:r>
                        <a:rPr lang="en-US" sz="1800" b="1" dirty="0">
                          <a:effectLst/>
                        </a:rPr>
                        <a:t>500.000</a:t>
                      </a:r>
                    </a:p>
                  </a:txBody>
                  <a:tcPr marL="71333" marR="71333" marT="35667" marB="35667" anchor="ctr">
                    <a:lnL>
                      <a:noFill/>
                    </a:lnL>
                    <a:lnR>
                      <a:noFill/>
                    </a:lnR>
                    <a:lnT>
                      <a:noFill/>
                    </a:lnT>
                    <a:lnB>
                      <a:noFill/>
                    </a:lnB>
                  </a:tcPr>
                </a:tc>
              </a:tr>
              <a:tr h="317647">
                <a:tc>
                  <a:txBody>
                    <a:bodyPr/>
                    <a:lstStyle/>
                    <a:p>
                      <a:r>
                        <a:rPr lang="en-US" sz="1800" b="1"/>
                        <a:t>13.11.1989</a:t>
                      </a:r>
                    </a:p>
                  </a:txBody>
                  <a:tcPr marL="71333" marR="71333" marT="35667" marB="35667" anchor="ctr">
                    <a:lnL>
                      <a:noFill/>
                    </a:lnL>
                    <a:lnR>
                      <a:noFill/>
                    </a:lnR>
                    <a:lnT>
                      <a:noFill/>
                    </a:lnT>
                    <a:lnB>
                      <a:noFill/>
                    </a:lnB>
                  </a:tcPr>
                </a:tc>
                <a:tc>
                  <a:txBody>
                    <a:bodyPr/>
                    <a:lstStyle/>
                    <a:p>
                      <a:pPr algn="l"/>
                      <a:r>
                        <a:rPr lang="en-US" sz="1800" b="1" dirty="0" err="1"/>
                        <a:t>Hunderttausende</a:t>
                      </a:r>
                      <a:endParaRPr lang="en-US" sz="1800" b="1" dirty="0"/>
                    </a:p>
                  </a:txBody>
                  <a:tcPr marL="71333" marR="71333" marT="35667" marB="35667" anchor="ctr">
                    <a:lnL>
                      <a:noFill/>
                    </a:lnL>
                    <a:lnR>
                      <a:noFill/>
                    </a:lnR>
                    <a:lnT>
                      <a:noFill/>
                    </a:lnT>
                    <a:lnB>
                      <a:noFill/>
                    </a:lnB>
                  </a:tcPr>
                </a:tc>
              </a:tr>
              <a:tr h="292133">
                <a:tc>
                  <a:txBody>
                    <a:bodyPr/>
                    <a:lstStyle/>
                    <a:p>
                      <a:r>
                        <a:rPr lang="en-US" sz="1800" b="1"/>
                        <a:t>20.11.1989</a:t>
                      </a:r>
                    </a:p>
                  </a:txBody>
                  <a:tcPr marL="71333" marR="71333" marT="35667" marB="35667" anchor="ctr">
                    <a:lnL>
                      <a:noFill/>
                    </a:lnL>
                    <a:lnR>
                      <a:noFill/>
                    </a:lnR>
                    <a:lnT>
                      <a:noFill/>
                    </a:lnT>
                    <a:lnB>
                      <a:noFill/>
                    </a:lnB>
                  </a:tcPr>
                </a:tc>
                <a:tc>
                  <a:txBody>
                    <a:bodyPr/>
                    <a:lstStyle/>
                    <a:p>
                      <a:pPr algn="l"/>
                      <a:r>
                        <a:rPr lang="en-US" sz="1800" b="1" dirty="0" err="1"/>
                        <a:t>mehr</a:t>
                      </a:r>
                      <a:r>
                        <a:rPr lang="en-US" sz="1800" b="1" dirty="0"/>
                        <a:t> </a:t>
                      </a:r>
                      <a:r>
                        <a:rPr lang="en-US" sz="1800" b="1" dirty="0" err="1"/>
                        <a:t>als</a:t>
                      </a:r>
                      <a:r>
                        <a:rPr lang="en-US" sz="1800" b="1" dirty="0"/>
                        <a:t> 100.000</a:t>
                      </a:r>
                    </a:p>
                  </a:txBody>
                  <a:tcPr marL="71333" marR="71333" marT="35667" marB="35667" anchor="ctr">
                    <a:lnL>
                      <a:noFill/>
                    </a:lnL>
                    <a:lnR>
                      <a:noFill/>
                    </a:lnR>
                    <a:lnT>
                      <a:noFill/>
                    </a:lnT>
                    <a:lnB>
                      <a:noFill/>
                    </a:lnB>
                  </a:tcPr>
                </a:tc>
              </a:tr>
            </a:tbl>
          </a:graphicData>
        </a:graphic>
      </p:graphicFrame>
    </p:spTree>
    <p:extLst>
      <p:ext uri="{BB962C8B-B14F-4D97-AF65-F5344CB8AC3E}">
        <p14:creationId xmlns:p14="http://schemas.microsoft.com/office/powerpoint/2010/main" val="41631172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61109" y="772993"/>
            <a:ext cx="10515600" cy="1325563"/>
          </a:xfrm>
        </p:spPr>
        <p:txBody>
          <a:bodyPr>
            <a:noAutofit/>
          </a:bodyPr>
          <a:lstStyle/>
          <a:p>
            <a:r>
              <a:rPr lang="en-US" sz="4800" b="1" dirty="0" smtClean="0"/>
              <a:t>Der Fall des </a:t>
            </a:r>
            <a:r>
              <a:rPr lang="en-US" sz="4800" b="1" dirty="0" err="1" smtClean="0"/>
              <a:t>Eisernen</a:t>
            </a:r>
            <a:r>
              <a:rPr lang="en-US" sz="4800" b="1" dirty="0" smtClean="0"/>
              <a:t> </a:t>
            </a:r>
            <a:r>
              <a:rPr lang="en-US" sz="4800" b="1" dirty="0" err="1" smtClean="0"/>
              <a:t>Vorhangs</a:t>
            </a:r>
            <a:endParaRPr lang="en-US" sz="4800" b="1" dirty="0"/>
          </a:p>
        </p:txBody>
      </p:sp>
      <p:pic>
        <p:nvPicPr>
          <p:cNvPr id="10" name="Inhaltsplatzhalt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10811" y="1610672"/>
            <a:ext cx="4902612" cy="5247328"/>
          </a:xfrm>
        </p:spPr>
      </p:pic>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19" y="3024703"/>
            <a:ext cx="5060131" cy="2853582"/>
          </a:xfrm>
          <a:prstGeom prst="rect">
            <a:avLst/>
          </a:prstGeom>
        </p:spPr>
      </p:pic>
    </p:spTree>
    <p:extLst>
      <p:ext uri="{BB962C8B-B14F-4D97-AF65-F5344CB8AC3E}">
        <p14:creationId xmlns:p14="http://schemas.microsoft.com/office/powerpoint/2010/main" val="18697605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599" y="428625"/>
            <a:ext cx="11201401" cy="6066672"/>
          </a:xfrm>
        </p:spPr>
        <p:txBody>
          <a:bodyPr>
            <a:normAutofit fontScale="90000"/>
          </a:bodyPr>
          <a:lstStyle/>
          <a:p>
            <a:r>
              <a:rPr lang="en-US" sz="6000" dirty="0" smtClean="0">
                <a:hlinkClick r:id="rId4"/>
              </a:rPr>
              <a:t/>
            </a:r>
            <a:br>
              <a:rPr lang="en-US" sz="6000" dirty="0" smtClean="0">
                <a:hlinkClick r:id="rId4"/>
              </a:rPr>
            </a:br>
            <a:r>
              <a:rPr lang="en-US" sz="6000" dirty="0" smtClean="0">
                <a:hlinkClick r:id="rId4"/>
              </a:rPr>
              <a:t/>
            </a:r>
            <a:br>
              <a:rPr lang="en-US" sz="6000" dirty="0" smtClean="0">
                <a:hlinkClick r:id="rId4"/>
              </a:rPr>
            </a:br>
            <a:r>
              <a:rPr lang="en-US" sz="6000" dirty="0">
                <a:hlinkClick r:id="rId4"/>
              </a:rPr>
              <a:t/>
            </a:r>
            <a:br>
              <a:rPr lang="en-US" sz="6000" dirty="0">
                <a:hlinkClick r:id="rId4"/>
              </a:rPr>
            </a:br>
            <a:r>
              <a:rPr lang="en-US" sz="6000" dirty="0" smtClean="0">
                <a:hlinkClick r:id="rId4"/>
              </a:rPr>
              <a:t/>
            </a:r>
            <a:br>
              <a:rPr lang="en-US" sz="6000" dirty="0" smtClean="0">
                <a:hlinkClick r:id="rId4"/>
              </a:rPr>
            </a:br>
            <a:r>
              <a:rPr lang="en-US" sz="6000" dirty="0">
                <a:hlinkClick r:id="rId4"/>
              </a:rPr>
              <a:t/>
            </a:r>
            <a:br>
              <a:rPr lang="en-US" sz="6000" dirty="0">
                <a:hlinkClick r:id="rId4"/>
              </a:rPr>
            </a:br>
            <a:r>
              <a:rPr lang="en-US" sz="6000" dirty="0" smtClean="0">
                <a:hlinkClick r:id="rId4"/>
              </a:rPr>
              <a:t/>
            </a:r>
            <a:br>
              <a:rPr lang="en-US" sz="6000" dirty="0" smtClean="0">
                <a:hlinkClick r:id="rId4"/>
              </a:rPr>
            </a:br>
            <a:r>
              <a:rPr lang="en-US" sz="6000" dirty="0">
                <a:hlinkClick r:id="rId4"/>
              </a:rPr>
              <a:t/>
            </a:r>
            <a:br>
              <a:rPr lang="en-US" sz="6000" dirty="0">
                <a:hlinkClick r:id="rId4"/>
              </a:rPr>
            </a:br>
            <a:r>
              <a:rPr lang="en-US" sz="6000" dirty="0" smtClean="0">
                <a:hlinkClick r:id="rId4"/>
              </a:rPr>
              <a:t>Der </a:t>
            </a:r>
            <a:r>
              <a:rPr lang="en-US" sz="6000" dirty="0" err="1" smtClean="0">
                <a:hlinkClick r:id="rId4"/>
              </a:rPr>
              <a:t>Mauerfall</a:t>
            </a:r>
            <a:endParaRPr lang="en-US" sz="6000" dirty="0"/>
          </a:p>
        </p:txBody>
      </p:sp>
      <p:sp>
        <p:nvSpPr>
          <p:cNvPr id="3" name="Rectangle 2"/>
          <p:cNvSpPr/>
          <p:nvPr/>
        </p:nvSpPr>
        <p:spPr>
          <a:xfrm>
            <a:off x="3359316" y="966506"/>
            <a:ext cx="8272390" cy="923330"/>
          </a:xfrm>
          <a:prstGeom prst="rect">
            <a:avLst/>
          </a:prstGeom>
        </p:spPr>
        <p:txBody>
          <a:bodyPr wrap="square">
            <a:spAutoFit/>
          </a:bodyPr>
          <a:lstStyle/>
          <a:p>
            <a:r>
              <a:rPr lang="en-US" sz="5400" dirty="0" smtClean="0"/>
              <a:t>9.November 1989</a:t>
            </a:r>
            <a:endParaRPr lang="en-US" sz="5400" dirty="0"/>
          </a:p>
        </p:txBody>
      </p:sp>
      <p:graphicFrame>
        <p:nvGraphicFramePr>
          <p:cNvPr id="5" name="Diagram 4"/>
          <p:cNvGraphicFramePr/>
          <p:nvPr>
            <p:extLst>
              <p:ext uri="{D42A27DB-BD31-4B8C-83A1-F6EECF244321}">
                <p14:modId xmlns:p14="http://schemas.microsoft.com/office/powerpoint/2010/main" val="1134827028"/>
              </p:ext>
            </p:extLst>
          </p:nvPr>
        </p:nvGraphicFramePr>
        <p:xfrm>
          <a:off x="228600" y="1875174"/>
          <a:ext cx="11645154" cy="40355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3682896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4" name="Titel 3"/>
          <p:cNvSpPr>
            <a:spLocks noGrp="1"/>
          </p:cNvSpPr>
          <p:nvPr>
            <p:ph type="ctrTitle"/>
          </p:nvPr>
        </p:nvSpPr>
        <p:spPr>
          <a:xfrm>
            <a:off x="1371600" y="0"/>
            <a:ext cx="9144000" cy="974581"/>
          </a:xfrm>
        </p:spPr>
        <p:txBody>
          <a:bodyPr/>
          <a:lstStyle/>
          <a:p>
            <a:r>
              <a:rPr lang="de-DE" dirty="0" smtClean="0"/>
              <a:t>Inhaltsverzeichnis</a:t>
            </a:r>
            <a:endParaRPr lang="de-DE" dirty="0"/>
          </a:p>
        </p:txBody>
      </p:sp>
      <p:sp>
        <p:nvSpPr>
          <p:cNvPr id="5" name="Textfeld 4"/>
          <p:cNvSpPr txBox="1"/>
          <p:nvPr/>
        </p:nvSpPr>
        <p:spPr>
          <a:xfrm>
            <a:off x="318655" y="955964"/>
            <a:ext cx="7869381" cy="7848302"/>
          </a:xfrm>
          <a:prstGeom prst="rect">
            <a:avLst/>
          </a:prstGeom>
          <a:noFill/>
        </p:spPr>
        <p:txBody>
          <a:bodyPr wrap="square" rtlCol="0">
            <a:spAutoFit/>
          </a:bodyPr>
          <a:lstStyle/>
          <a:p>
            <a:r>
              <a:rPr lang="de-DE" sz="3600" dirty="0" smtClean="0"/>
              <a:t>1)  Deutschland nach dem 2. Weltkrieg</a:t>
            </a:r>
          </a:p>
          <a:p>
            <a:r>
              <a:rPr lang="de-DE" sz="3600" dirty="0" smtClean="0"/>
              <a:t>2)  2 Staaten</a:t>
            </a:r>
          </a:p>
          <a:p>
            <a:r>
              <a:rPr lang="de-DE" sz="3600" dirty="0" smtClean="0"/>
              <a:t>3)  Die Luftbrücke</a:t>
            </a:r>
          </a:p>
          <a:p>
            <a:r>
              <a:rPr lang="de-DE" sz="3600" dirty="0" smtClean="0"/>
              <a:t>4)  Der Volksaufstand</a:t>
            </a:r>
          </a:p>
          <a:p>
            <a:r>
              <a:rPr lang="de-DE" sz="3600" dirty="0" smtClean="0"/>
              <a:t>5)  Die Mauer</a:t>
            </a:r>
          </a:p>
          <a:p>
            <a:r>
              <a:rPr lang="de-DE" sz="3600" dirty="0" smtClean="0"/>
              <a:t>6)  Fluchtversuche</a:t>
            </a:r>
          </a:p>
          <a:p>
            <a:r>
              <a:rPr lang="de-DE" sz="3600" dirty="0" smtClean="0"/>
              <a:t>7)  Politik der Annäherung</a:t>
            </a:r>
          </a:p>
          <a:p>
            <a:r>
              <a:rPr lang="de-DE" sz="3600" dirty="0" smtClean="0"/>
              <a:t>8)  Wir sind das Volk</a:t>
            </a:r>
          </a:p>
          <a:p>
            <a:r>
              <a:rPr lang="de-DE" sz="3600" dirty="0" smtClean="0"/>
              <a:t>9)  Der Mauerfall</a:t>
            </a:r>
          </a:p>
          <a:p>
            <a:r>
              <a:rPr lang="de-DE" sz="3600" dirty="0" smtClean="0"/>
              <a:t>10)Tag der Deutschen Einheit</a:t>
            </a:r>
          </a:p>
          <a:p>
            <a:endParaRPr lang="de-DE" dirty="0" smtClean="0"/>
          </a:p>
          <a:p>
            <a:endParaRPr lang="de-DE" dirty="0" smtClean="0"/>
          </a:p>
          <a:p>
            <a:endParaRPr lang="de-DE" dirty="0" smtClean="0"/>
          </a:p>
          <a:p>
            <a:endParaRPr lang="de-DE" dirty="0" smtClean="0"/>
          </a:p>
          <a:p>
            <a:endParaRPr lang="de-DE" dirty="0" smtClean="0"/>
          </a:p>
          <a:p>
            <a:endParaRPr lang="de-DE" dirty="0" smtClean="0"/>
          </a:p>
          <a:p>
            <a:endParaRPr lang="de-DE" dirty="0" smtClean="0"/>
          </a:p>
          <a:p>
            <a:endParaRPr lang="de-DE" dirty="0"/>
          </a:p>
        </p:txBody>
      </p:sp>
    </p:spTree>
    <p:extLst>
      <p:ext uri="{BB962C8B-B14F-4D97-AF65-F5344CB8AC3E}">
        <p14:creationId xmlns:p14="http://schemas.microsoft.com/office/powerpoint/2010/main" val="17161063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3. Oktober 1990 – Tag der Deutschen Einheit </a:t>
            </a:r>
            <a:endParaRPr lang="en-US" dirty="0"/>
          </a:p>
        </p:txBody>
      </p:sp>
      <p:sp>
        <p:nvSpPr>
          <p:cNvPr id="3" name="Content Placeholder 2"/>
          <p:cNvSpPr>
            <a:spLocks noGrp="1"/>
          </p:cNvSpPr>
          <p:nvPr>
            <p:ph idx="1"/>
          </p:nvPr>
        </p:nvSpPr>
        <p:spPr>
          <a:xfrm>
            <a:off x="0" y="5432425"/>
            <a:ext cx="10515600" cy="4351338"/>
          </a:xfrm>
        </p:spPr>
        <p:txBody>
          <a:bodyPr/>
          <a:lstStyle/>
          <a:p>
            <a:pPr marL="0" indent="0">
              <a:buNone/>
            </a:pPr>
            <a:r>
              <a:rPr lang="en-US" dirty="0" smtClean="0">
                <a:hlinkClick r:id="rId3"/>
              </a:rPr>
              <a:t>The wind of change</a:t>
            </a:r>
            <a:endParaRPr lang="en-US" dirty="0"/>
          </a:p>
        </p:txBody>
      </p:sp>
      <p:pic>
        <p:nvPicPr>
          <p:cNvPr id="4" name="Picture 3"/>
          <p:cNvPicPr>
            <a:picLocks noChangeAspect="1"/>
          </p:cNvPicPr>
          <p:nvPr/>
        </p:nvPicPr>
        <p:blipFill>
          <a:blip r:embed="rId4"/>
          <a:stretch>
            <a:fillRect/>
          </a:stretch>
        </p:blipFill>
        <p:spPr>
          <a:xfrm>
            <a:off x="3962400" y="1473200"/>
            <a:ext cx="7889082" cy="5259388"/>
          </a:xfrm>
          <a:prstGeom prst="rect">
            <a:avLst/>
          </a:prstGeom>
        </p:spPr>
      </p:pic>
    </p:spTree>
    <p:extLst>
      <p:ext uri="{BB962C8B-B14F-4D97-AF65-F5344CB8AC3E}">
        <p14:creationId xmlns:p14="http://schemas.microsoft.com/office/powerpoint/2010/main" val="25763606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8" name="Picture 7"/>
          <p:cNvPicPr>
            <a:picLocks noChangeAspect="1"/>
          </p:cNvPicPr>
          <p:nvPr/>
        </p:nvPicPr>
        <p:blipFill>
          <a:blip r:embed="rId3"/>
          <a:stretch>
            <a:fillRect/>
          </a:stretch>
        </p:blipFill>
        <p:spPr>
          <a:xfrm>
            <a:off x="-1442382" y="0"/>
            <a:ext cx="9114618" cy="7189869"/>
          </a:xfrm>
          <a:prstGeom prst="rect">
            <a:avLst/>
          </a:prstGeom>
        </p:spPr>
      </p:pic>
      <p:pic>
        <p:nvPicPr>
          <p:cNvPr id="4" name="Content Placeholder 3"/>
          <p:cNvPicPr>
            <a:picLocks noGrp="1" noChangeAspect="1"/>
          </p:cNvPicPr>
          <p:nvPr>
            <p:ph idx="1"/>
          </p:nvPr>
        </p:nvPicPr>
        <p:blipFill>
          <a:blip r:embed="rId4"/>
          <a:stretch>
            <a:fillRect/>
          </a:stretch>
        </p:blipFill>
        <p:spPr>
          <a:xfrm>
            <a:off x="6654766" y="-167298"/>
            <a:ext cx="5537234" cy="3691489"/>
          </a:xfrm>
          <a:prstGeom prst="rect">
            <a:avLst/>
          </a:prstGeom>
        </p:spPr>
      </p:pic>
      <p:pic>
        <p:nvPicPr>
          <p:cNvPr id="9" name="Picture 8"/>
          <p:cNvPicPr>
            <a:picLocks noChangeAspect="1"/>
          </p:cNvPicPr>
          <p:nvPr/>
        </p:nvPicPr>
        <p:blipFill>
          <a:blip r:embed="rId5"/>
          <a:stretch>
            <a:fillRect/>
          </a:stretch>
        </p:blipFill>
        <p:spPr>
          <a:xfrm>
            <a:off x="6991350" y="3524191"/>
            <a:ext cx="5200650" cy="3371850"/>
          </a:xfrm>
          <a:prstGeom prst="rect">
            <a:avLst/>
          </a:prstGeom>
        </p:spPr>
      </p:pic>
      <p:sp>
        <p:nvSpPr>
          <p:cNvPr id="10" name="TextBox 9"/>
          <p:cNvSpPr txBox="1"/>
          <p:nvPr/>
        </p:nvSpPr>
        <p:spPr>
          <a:xfrm>
            <a:off x="1277973" y="103515"/>
            <a:ext cx="5376793" cy="523220"/>
          </a:xfrm>
          <a:prstGeom prst="rect">
            <a:avLst/>
          </a:prstGeom>
          <a:noFill/>
        </p:spPr>
        <p:txBody>
          <a:bodyPr wrap="none" rtlCol="0">
            <a:spAutoFit/>
          </a:bodyPr>
          <a:lstStyle/>
          <a:p>
            <a:r>
              <a:rPr lang="en-US" sz="2800" dirty="0" smtClean="0"/>
              <a:t>Deutschland </a:t>
            </a:r>
            <a:r>
              <a:rPr lang="en-US" sz="2800" dirty="0" err="1" smtClean="0"/>
              <a:t>nach</a:t>
            </a:r>
            <a:r>
              <a:rPr lang="en-US" sz="2800" dirty="0" smtClean="0"/>
              <a:t> </a:t>
            </a:r>
            <a:r>
              <a:rPr lang="en-US" sz="2800" dirty="0" err="1" smtClean="0"/>
              <a:t>dem</a:t>
            </a:r>
            <a:r>
              <a:rPr lang="en-US" sz="2800" dirty="0" smtClean="0"/>
              <a:t> 2. </a:t>
            </a:r>
            <a:r>
              <a:rPr lang="en-US" sz="2800" dirty="0" err="1" smtClean="0"/>
              <a:t>Weltkrieg</a:t>
            </a:r>
            <a:endParaRPr lang="en-US" sz="2800" dirty="0"/>
          </a:p>
        </p:txBody>
      </p:sp>
    </p:spTree>
    <p:extLst>
      <p:ext uri="{BB962C8B-B14F-4D97-AF65-F5344CB8AC3E}">
        <p14:creationId xmlns:p14="http://schemas.microsoft.com/office/powerpoint/2010/main" val="1008401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241420" y="144518"/>
            <a:ext cx="5389697" cy="6713482"/>
          </a:xfrm>
        </p:spPr>
      </p:pic>
      <p:sp>
        <p:nvSpPr>
          <p:cNvPr id="3" name="Title 2"/>
          <p:cNvSpPr>
            <a:spLocks noGrp="1"/>
          </p:cNvSpPr>
          <p:nvPr>
            <p:ph type="title"/>
          </p:nvPr>
        </p:nvSpPr>
        <p:spPr>
          <a:xfrm>
            <a:off x="247973" y="287633"/>
            <a:ext cx="10515600" cy="1325563"/>
          </a:xfrm>
        </p:spPr>
        <p:txBody>
          <a:bodyPr>
            <a:normAutofit/>
          </a:bodyPr>
          <a:lstStyle/>
          <a:p>
            <a:r>
              <a:rPr lang="en-US" sz="5400" b="1" dirty="0" err="1" smtClean="0"/>
              <a:t>Nach</a:t>
            </a:r>
            <a:r>
              <a:rPr lang="en-US" sz="5400" b="1" dirty="0" smtClean="0"/>
              <a:t> </a:t>
            </a:r>
            <a:r>
              <a:rPr lang="en-US" sz="5400" b="1" dirty="0" err="1" smtClean="0"/>
              <a:t>dem</a:t>
            </a:r>
            <a:r>
              <a:rPr lang="en-US" sz="5400" b="1" dirty="0" smtClean="0"/>
              <a:t> 2. </a:t>
            </a:r>
            <a:r>
              <a:rPr lang="en-US" sz="5400" b="1" dirty="0" err="1" smtClean="0"/>
              <a:t>Weltkrieg</a:t>
            </a:r>
            <a:endParaRPr lang="en-US" sz="5400" b="1" dirty="0"/>
          </a:p>
        </p:txBody>
      </p:sp>
      <p:sp>
        <p:nvSpPr>
          <p:cNvPr id="6" name="Title 1"/>
          <p:cNvSpPr txBox="1">
            <a:spLocks/>
          </p:cNvSpPr>
          <p:nvPr/>
        </p:nvSpPr>
        <p:spPr>
          <a:xfrm>
            <a:off x="263471" y="2169763"/>
            <a:ext cx="5517395" cy="5207429"/>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571500" indent="-571500">
              <a:buFont typeface="Arial" panose="020B0604020202020204" pitchFamily="34" charset="0"/>
              <a:buChar char="•"/>
            </a:pPr>
            <a:r>
              <a:rPr lang="en-US" b="1" dirty="0" err="1" smtClean="0"/>
              <a:t>Aufteilung</a:t>
            </a:r>
            <a:r>
              <a:rPr lang="en-US" b="1" dirty="0" smtClean="0"/>
              <a:t> in 4</a:t>
            </a:r>
            <a:br>
              <a:rPr lang="en-US" b="1" dirty="0" smtClean="0"/>
            </a:br>
            <a:r>
              <a:rPr lang="en-US" b="1" dirty="0" err="1" smtClean="0"/>
              <a:t>Besatzungszonen</a:t>
            </a:r>
            <a:endParaRPr lang="en-US" b="1" dirty="0"/>
          </a:p>
          <a:p>
            <a:pPr marL="571500" indent="-571500">
              <a:buFont typeface="Arial" panose="020B0604020202020204" pitchFamily="34" charset="0"/>
              <a:buChar char="•"/>
            </a:pPr>
            <a:r>
              <a:rPr lang="en-US" b="1" dirty="0" err="1" smtClean="0"/>
              <a:t>Kontrolle</a:t>
            </a:r>
            <a:r>
              <a:rPr lang="en-US" b="1" dirty="0" smtClean="0"/>
              <a:t> von Deutschland</a:t>
            </a:r>
          </a:p>
          <a:p>
            <a:pPr marL="571500" indent="-571500">
              <a:buFont typeface="Arial" panose="020B0604020202020204" pitchFamily="34" charset="0"/>
              <a:buChar char="•"/>
            </a:pPr>
            <a:r>
              <a:rPr lang="en-US" b="1" dirty="0" smtClean="0"/>
              <a:t>Ab 1945: </a:t>
            </a:r>
            <a:r>
              <a:rPr lang="en-US" b="1" dirty="0" err="1" smtClean="0"/>
              <a:t>Zonengrenzen</a:t>
            </a:r>
            <a:endParaRPr lang="en-US" b="1" dirty="0" smtClean="0"/>
          </a:p>
          <a:p>
            <a:pPr marL="571500" indent="-571500">
              <a:buFont typeface="Arial" panose="020B0604020202020204" pitchFamily="34" charset="0"/>
              <a:buChar char="•"/>
            </a:pPr>
            <a:r>
              <a:rPr lang="en-US" b="1" dirty="0" smtClean="0"/>
              <a:t>Ab 1947: </a:t>
            </a:r>
            <a:r>
              <a:rPr lang="en-US" b="1" dirty="0" err="1" smtClean="0"/>
              <a:t>Kalter</a:t>
            </a:r>
            <a:r>
              <a:rPr lang="en-US" b="1" dirty="0" smtClean="0"/>
              <a:t> Krieg</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endParaRPr lang="en-US" b="1" dirty="0"/>
          </a:p>
        </p:txBody>
      </p:sp>
    </p:spTree>
    <p:extLst>
      <p:ext uri="{BB962C8B-B14F-4D97-AF65-F5344CB8AC3E}">
        <p14:creationId xmlns:p14="http://schemas.microsoft.com/office/powerpoint/2010/main" val="803907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2732" y="0"/>
            <a:ext cx="10267468" cy="1038386"/>
          </a:xfrm>
        </p:spPr>
        <p:txBody>
          <a:bodyPr>
            <a:noAutofit/>
          </a:bodyPr>
          <a:lstStyle/>
          <a:p>
            <a:r>
              <a:rPr lang="en-US" sz="6000" dirty="0"/>
              <a:t/>
            </a:r>
            <a:br>
              <a:rPr lang="en-US" sz="6000" dirty="0"/>
            </a:br>
            <a:r>
              <a:rPr lang="en-US" sz="6000" dirty="0"/>
              <a:t>Die </a:t>
            </a:r>
            <a:r>
              <a:rPr lang="en-US" sz="6000" dirty="0" err="1"/>
              <a:t>Gruendung</a:t>
            </a:r>
            <a:r>
              <a:rPr lang="en-US" sz="6000" dirty="0"/>
              <a:t> von 2 </a:t>
            </a:r>
            <a:r>
              <a:rPr lang="en-US" sz="6000" dirty="0" err="1" smtClean="0"/>
              <a:t>Staaten</a:t>
            </a:r>
            <a:endParaRPr lang="en-US" sz="6000" b="1" dirty="0"/>
          </a:p>
        </p:txBody>
      </p:sp>
      <p:sp>
        <p:nvSpPr>
          <p:cNvPr id="3" name="TextBox 2"/>
          <p:cNvSpPr txBox="1"/>
          <p:nvPr/>
        </p:nvSpPr>
        <p:spPr>
          <a:xfrm>
            <a:off x="1456840" y="2231757"/>
            <a:ext cx="10316705" cy="2554545"/>
          </a:xfrm>
          <a:prstGeom prst="rect">
            <a:avLst/>
          </a:prstGeom>
          <a:noFill/>
        </p:spPr>
        <p:txBody>
          <a:bodyPr wrap="square" rtlCol="0">
            <a:spAutoFit/>
          </a:bodyPr>
          <a:lstStyle/>
          <a:p>
            <a:pPr marL="285750" indent="-285750">
              <a:buFont typeface="Arial" panose="020B0604020202020204" pitchFamily="34" charset="0"/>
              <a:buChar char="•"/>
            </a:pPr>
            <a:r>
              <a:rPr lang="de-DE" sz="4000" dirty="0"/>
              <a:t>1948 </a:t>
            </a:r>
            <a:r>
              <a:rPr lang="de-DE" sz="4000" dirty="0" smtClean="0"/>
              <a:t>Trizone</a:t>
            </a:r>
          </a:p>
          <a:p>
            <a:pPr marL="285750" indent="-285750">
              <a:buFont typeface="Arial" panose="020B0604020202020204" pitchFamily="34" charset="0"/>
              <a:buChar char="•"/>
            </a:pPr>
            <a:r>
              <a:rPr lang="de-DE" sz="4000" dirty="0" smtClean="0"/>
              <a:t>1948 </a:t>
            </a:r>
            <a:r>
              <a:rPr lang="de-DE" sz="4000" dirty="0"/>
              <a:t>– Deutsche </a:t>
            </a:r>
            <a:r>
              <a:rPr lang="de-DE" sz="4000" dirty="0" smtClean="0"/>
              <a:t>Mark</a:t>
            </a:r>
          </a:p>
          <a:p>
            <a:pPr marL="285750" indent="-285750">
              <a:buFont typeface="Arial" panose="020B0604020202020204" pitchFamily="34" charset="0"/>
              <a:buChar char="•"/>
            </a:pPr>
            <a:r>
              <a:rPr lang="en-US" sz="4000" b="1" dirty="0" smtClean="0"/>
              <a:t>23.5.1949 </a:t>
            </a:r>
            <a:r>
              <a:rPr lang="en-US" sz="4000" b="1" dirty="0" err="1"/>
              <a:t>Gruendung</a:t>
            </a:r>
            <a:r>
              <a:rPr lang="en-US" sz="4000" b="1" dirty="0"/>
              <a:t> der </a:t>
            </a:r>
            <a:r>
              <a:rPr lang="en-US" sz="4000" b="1" dirty="0" smtClean="0"/>
              <a:t>BRD</a:t>
            </a:r>
          </a:p>
          <a:p>
            <a:pPr marL="285750" indent="-285750">
              <a:buFont typeface="Arial" panose="020B0604020202020204" pitchFamily="34" charset="0"/>
              <a:buChar char="•"/>
            </a:pPr>
            <a:r>
              <a:rPr lang="en-US" sz="4000" b="1" dirty="0" smtClean="0"/>
              <a:t>7.10.1949 </a:t>
            </a:r>
            <a:r>
              <a:rPr lang="en-US" sz="4000" b="1" dirty="0" err="1"/>
              <a:t>Gruendung</a:t>
            </a:r>
            <a:r>
              <a:rPr lang="en-US" sz="4000" b="1" dirty="0"/>
              <a:t> der DDR</a:t>
            </a:r>
            <a:endParaRPr lang="en-US" sz="4000" dirty="0"/>
          </a:p>
        </p:txBody>
      </p:sp>
      <p:pic>
        <p:nvPicPr>
          <p:cNvPr id="4" name="Content Placeholder 3"/>
          <p:cNvPicPr>
            <a:picLocks noGrp="1" noChangeAspect="1"/>
          </p:cNvPicPr>
          <p:nvPr>
            <p:ph idx="1"/>
          </p:nvPr>
        </p:nvPicPr>
        <p:blipFill>
          <a:blip r:embed="rId3"/>
          <a:stretch>
            <a:fillRect/>
          </a:stretch>
        </p:blipFill>
        <p:spPr>
          <a:xfrm>
            <a:off x="911732" y="-93082"/>
            <a:ext cx="10346410" cy="7231931"/>
          </a:xfrm>
          <a:prstGeom prst="rect">
            <a:avLst/>
          </a:prstGeom>
        </p:spPr>
      </p:pic>
    </p:spTree>
    <p:extLst>
      <p:ext uri="{BB962C8B-B14F-4D97-AF65-F5344CB8AC3E}">
        <p14:creationId xmlns:p14="http://schemas.microsoft.com/office/powerpoint/2010/main" val="183209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32651"/>
            <a:ext cx="10515600" cy="1913125"/>
          </a:xfrm>
        </p:spPr>
        <p:txBody>
          <a:bodyPr/>
          <a:lstStyle/>
          <a:p>
            <a:r>
              <a:rPr lang="en-US" dirty="0" smtClean="0"/>
              <a:t>Die </a:t>
            </a:r>
            <a:r>
              <a:rPr lang="en-US" dirty="0" err="1" smtClean="0"/>
              <a:t>Luftbrücke</a:t>
            </a:r>
            <a:r>
              <a:rPr lang="en-US" dirty="0" smtClean="0"/>
              <a:t/>
            </a:r>
            <a:br>
              <a:rPr lang="en-US" dirty="0" smtClean="0"/>
            </a:br>
            <a:r>
              <a:rPr lang="en-US" sz="2400" dirty="0" smtClean="0"/>
              <a:t>24. </a:t>
            </a:r>
            <a:r>
              <a:rPr lang="en-US" sz="2400" dirty="0" err="1" smtClean="0"/>
              <a:t>Juni</a:t>
            </a:r>
            <a:r>
              <a:rPr lang="en-US" sz="2400" dirty="0" smtClean="0"/>
              <a:t> 1948 – 12.Mai 1949</a:t>
            </a:r>
            <a:endParaRPr lang="en-US" sz="2400" dirty="0"/>
          </a:p>
        </p:txBody>
      </p:sp>
      <p:pic>
        <p:nvPicPr>
          <p:cNvPr id="4" name="Content Placeholder 3"/>
          <p:cNvPicPr>
            <a:picLocks noGrp="1" noChangeAspect="1"/>
          </p:cNvPicPr>
          <p:nvPr>
            <p:ph idx="1"/>
          </p:nvPr>
        </p:nvPicPr>
        <p:blipFill>
          <a:blip r:embed="rId3"/>
          <a:stretch>
            <a:fillRect/>
          </a:stretch>
        </p:blipFill>
        <p:spPr>
          <a:xfrm>
            <a:off x="-1" y="1597151"/>
            <a:ext cx="6834753" cy="4244741"/>
          </a:xfrm>
          <a:prstGeom prst="rect">
            <a:avLst/>
          </a:prstGeom>
        </p:spPr>
      </p:pic>
      <p:pic>
        <p:nvPicPr>
          <p:cNvPr id="5" name="Picture 4"/>
          <p:cNvPicPr>
            <a:picLocks noChangeAspect="1"/>
          </p:cNvPicPr>
          <p:nvPr/>
        </p:nvPicPr>
        <p:blipFill>
          <a:blip r:embed="rId4"/>
          <a:stretch>
            <a:fillRect/>
          </a:stretch>
        </p:blipFill>
        <p:spPr>
          <a:xfrm>
            <a:off x="6834753" y="0"/>
            <a:ext cx="5357247" cy="5625110"/>
          </a:xfrm>
          <a:prstGeom prst="rect">
            <a:avLst/>
          </a:prstGeom>
        </p:spPr>
      </p:pic>
      <p:sp>
        <p:nvSpPr>
          <p:cNvPr id="6" name="Rectangle 5"/>
          <p:cNvSpPr/>
          <p:nvPr/>
        </p:nvSpPr>
        <p:spPr>
          <a:xfrm>
            <a:off x="676362" y="5817052"/>
            <a:ext cx="3663163" cy="369332"/>
          </a:xfrm>
          <a:prstGeom prst="rect">
            <a:avLst/>
          </a:prstGeom>
        </p:spPr>
        <p:txBody>
          <a:bodyPr wrap="square">
            <a:spAutoFit/>
          </a:bodyPr>
          <a:lstStyle/>
          <a:p>
            <a:r>
              <a:rPr lang="en-US" dirty="0" smtClean="0">
                <a:hlinkClick r:id="rId5"/>
              </a:rPr>
              <a:t>Die </a:t>
            </a:r>
            <a:r>
              <a:rPr lang="en-US" dirty="0" err="1" smtClean="0">
                <a:hlinkClick r:id="rId5"/>
              </a:rPr>
              <a:t>Luftbruecke</a:t>
            </a:r>
            <a:endParaRPr lang="en-US" dirty="0"/>
          </a:p>
        </p:txBody>
      </p:sp>
    </p:spTree>
    <p:extLst>
      <p:ext uri="{BB962C8B-B14F-4D97-AF65-F5344CB8AC3E}">
        <p14:creationId xmlns:p14="http://schemas.microsoft.com/office/powerpoint/2010/main" val="26559369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6000"/>
            <a:lum/>
          </a:blip>
          <a:srcRect/>
          <a:stretch>
            <a:fillRect t="-8000" b="-8000"/>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4"/>
          <a:stretch>
            <a:fillRect/>
          </a:stretch>
        </p:blipFill>
        <p:spPr>
          <a:xfrm>
            <a:off x="125999" y="0"/>
            <a:ext cx="4570415" cy="3595607"/>
          </a:xfrm>
          <a:prstGeom prst="rect">
            <a:avLst/>
          </a:prstGeom>
        </p:spPr>
      </p:pic>
      <p:sp>
        <p:nvSpPr>
          <p:cNvPr id="2" name="Title 1"/>
          <p:cNvSpPr>
            <a:spLocks noGrp="1"/>
          </p:cNvSpPr>
          <p:nvPr>
            <p:ph type="title"/>
          </p:nvPr>
        </p:nvSpPr>
        <p:spPr>
          <a:xfrm>
            <a:off x="0" y="0"/>
            <a:ext cx="6502756" cy="844591"/>
          </a:xfrm>
        </p:spPr>
        <p:txBody>
          <a:bodyPr>
            <a:normAutofit/>
          </a:bodyPr>
          <a:lstStyle/>
          <a:p>
            <a:r>
              <a:rPr lang="en-US" sz="3200" b="1" dirty="0" smtClean="0">
                <a:solidFill>
                  <a:srgbClr val="FF0000"/>
                </a:solidFill>
              </a:rPr>
              <a:t>BRD</a:t>
            </a:r>
            <a:endParaRPr lang="en-US" sz="3200" b="1" dirty="0">
              <a:solidFill>
                <a:srgbClr val="FF0000"/>
              </a:solidFill>
            </a:endParaRPr>
          </a:p>
        </p:txBody>
      </p:sp>
      <p:pic>
        <p:nvPicPr>
          <p:cNvPr id="5" name="Picture 4"/>
          <p:cNvPicPr>
            <a:picLocks noChangeAspect="1"/>
          </p:cNvPicPr>
          <p:nvPr/>
        </p:nvPicPr>
        <p:blipFill>
          <a:blip r:embed="rId5"/>
          <a:stretch>
            <a:fillRect/>
          </a:stretch>
        </p:blipFill>
        <p:spPr>
          <a:xfrm>
            <a:off x="145658" y="3781587"/>
            <a:ext cx="4720840" cy="3076414"/>
          </a:xfrm>
          <a:prstGeom prst="rect">
            <a:avLst/>
          </a:prstGeom>
        </p:spPr>
      </p:pic>
      <p:pic>
        <p:nvPicPr>
          <p:cNvPr id="4" name="Picture 3"/>
          <p:cNvPicPr>
            <a:picLocks noChangeAspect="1"/>
          </p:cNvPicPr>
          <p:nvPr/>
        </p:nvPicPr>
        <p:blipFill>
          <a:blip r:embed="rId6"/>
          <a:stretch>
            <a:fillRect/>
          </a:stretch>
        </p:blipFill>
        <p:spPr>
          <a:xfrm>
            <a:off x="4718819" y="1981867"/>
            <a:ext cx="7327523" cy="4876134"/>
          </a:xfrm>
          <a:prstGeom prst="rect">
            <a:avLst/>
          </a:prstGeom>
        </p:spPr>
      </p:pic>
      <p:sp>
        <p:nvSpPr>
          <p:cNvPr id="10" name="Content Placeholder 9"/>
          <p:cNvSpPr>
            <a:spLocks noGrp="1"/>
          </p:cNvSpPr>
          <p:nvPr>
            <p:ph idx="1"/>
          </p:nvPr>
        </p:nvSpPr>
        <p:spPr/>
        <p:txBody>
          <a:bodyPr/>
          <a:lstStyle/>
          <a:p>
            <a:endParaRPr lang="en-US"/>
          </a:p>
        </p:txBody>
      </p:sp>
      <p:sp>
        <p:nvSpPr>
          <p:cNvPr id="3" name="Textfeld 2"/>
          <p:cNvSpPr txBox="1"/>
          <p:nvPr/>
        </p:nvSpPr>
        <p:spPr>
          <a:xfrm>
            <a:off x="10238509" y="2272145"/>
            <a:ext cx="2105891" cy="523220"/>
          </a:xfrm>
          <a:prstGeom prst="rect">
            <a:avLst/>
          </a:prstGeom>
          <a:noFill/>
        </p:spPr>
        <p:txBody>
          <a:bodyPr wrap="square" rtlCol="0">
            <a:spAutoFit/>
          </a:bodyPr>
          <a:lstStyle/>
          <a:p>
            <a:r>
              <a:rPr lang="de-DE" sz="2800" dirty="0" smtClean="0">
                <a:solidFill>
                  <a:srgbClr val="FF0000"/>
                </a:solidFill>
              </a:rPr>
              <a:t>DDR</a:t>
            </a:r>
            <a:endParaRPr lang="de-DE" sz="2800" dirty="0">
              <a:solidFill>
                <a:srgbClr val="FF0000"/>
              </a:solidFill>
            </a:endParaRPr>
          </a:p>
        </p:txBody>
      </p:sp>
      <p:sp>
        <p:nvSpPr>
          <p:cNvPr id="9" name="Textfeld 8"/>
          <p:cNvSpPr txBox="1"/>
          <p:nvPr/>
        </p:nvSpPr>
        <p:spPr>
          <a:xfrm>
            <a:off x="2008909" y="3910568"/>
            <a:ext cx="2105891" cy="523220"/>
          </a:xfrm>
          <a:prstGeom prst="rect">
            <a:avLst/>
          </a:prstGeom>
          <a:noFill/>
        </p:spPr>
        <p:txBody>
          <a:bodyPr wrap="square" rtlCol="0">
            <a:spAutoFit/>
          </a:bodyPr>
          <a:lstStyle/>
          <a:p>
            <a:r>
              <a:rPr lang="de-DE" sz="2800" dirty="0" smtClean="0">
                <a:solidFill>
                  <a:srgbClr val="FF0000"/>
                </a:solidFill>
              </a:rPr>
              <a:t>DDR</a:t>
            </a:r>
            <a:endParaRPr lang="de-DE" sz="2800" dirty="0">
              <a:solidFill>
                <a:srgbClr val="FF0000"/>
              </a:solidFill>
            </a:endParaRPr>
          </a:p>
        </p:txBody>
      </p:sp>
    </p:spTree>
    <p:extLst>
      <p:ext uri="{BB962C8B-B14F-4D97-AF65-F5344CB8AC3E}">
        <p14:creationId xmlns:p14="http://schemas.microsoft.com/office/powerpoint/2010/main" val="196237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6976" y="3325301"/>
            <a:ext cx="10515600" cy="1913125"/>
          </a:xfrm>
        </p:spPr>
        <p:txBody>
          <a:bodyPr>
            <a:normAutofit/>
          </a:bodyPr>
          <a:lstStyle/>
          <a:p>
            <a:r>
              <a:rPr lang="en-US" sz="2400" dirty="0" smtClean="0"/>
              <a:t/>
            </a:r>
            <a:br>
              <a:rPr lang="en-US" sz="2400" dirty="0" smtClean="0"/>
            </a:br>
            <a:r>
              <a:rPr lang="en-US" sz="2400" dirty="0"/>
              <a:t>	</a:t>
            </a:r>
            <a:r>
              <a:rPr lang="en-US" sz="2400" dirty="0" smtClean="0"/>
              <a:t/>
            </a:r>
            <a:br>
              <a:rPr lang="en-US" sz="2400" dirty="0" smtClean="0"/>
            </a:br>
            <a:r>
              <a:rPr lang="en-US" sz="2400" dirty="0"/>
              <a:t>	</a:t>
            </a:r>
          </a:p>
        </p:txBody>
      </p:sp>
      <p:sp>
        <p:nvSpPr>
          <p:cNvPr id="3" name="Content Placeholder 2"/>
          <p:cNvSpPr>
            <a:spLocks noGrp="1"/>
          </p:cNvSpPr>
          <p:nvPr>
            <p:ph idx="1"/>
          </p:nvPr>
        </p:nvSpPr>
        <p:spPr>
          <a:xfrm>
            <a:off x="255075" y="1023010"/>
            <a:ext cx="10764219" cy="6025490"/>
          </a:xfrm>
        </p:spPr>
        <p:txBody>
          <a:bodyPr>
            <a:normAutofit/>
          </a:bodyPr>
          <a:lstStyle/>
          <a:p>
            <a:r>
              <a:rPr lang="de-DE" sz="4400" dirty="0" smtClean="0"/>
              <a:t>Aufbau </a:t>
            </a:r>
            <a:r>
              <a:rPr lang="de-DE" sz="4400" dirty="0"/>
              <a:t>des Sozialismus“ (Walter Ulbricht</a:t>
            </a:r>
            <a:r>
              <a:rPr lang="de-DE" sz="4400" dirty="0" smtClean="0"/>
              <a:t>)</a:t>
            </a:r>
          </a:p>
          <a:p>
            <a:pPr lvl="1"/>
            <a:r>
              <a:rPr lang="de-DE" sz="4000" dirty="0" smtClean="0"/>
              <a:t>„</a:t>
            </a:r>
            <a:r>
              <a:rPr lang="de-DE" sz="4000" dirty="0"/>
              <a:t>Sowjetisierung“ der Gesellschaft</a:t>
            </a:r>
          </a:p>
          <a:p>
            <a:r>
              <a:rPr lang="de-DE" sz="4400" dirty="0" smtClean="0"/>
              <a:t>Mittelschicht wurde ausgebeutet</a:t>
            </a:r>
          </a:p>
          <a:p>
            <a:pPr lvl="1"/>
            <a:r>
              <a:rPr lang="de-DE" sz="4000" dirty="0" smtClean="0"/>
              <a:t>Mangel </a:t>
            </a:r>
            <a:r>
              <a:rPr lang="de-DE" sz="4000" dirty="0"/>
              <a:t>an </a:t>
            </a:r>
            <a:r>
              <a:rPr lang="de-DE" sz="4000" dirty="0" smtClean="0"/>
              <a:t>Lebensmitteln</a:t>
            </a:r>
          </a:p>
          <a:p>
            <a:pPr lvl="1"/>
            <a:r>
              <a:rPr lang="de-DE" sz="4000" dirty="0"/>
              <a:t>l</a:t>
            </a:r>
            <a:r>
              <a:rPr lang="de-DE" sz="4000" dirty="0" smtClean="0"/>
              <a:t>ange Schlangen vor den </a:t>
            </a:r>
            <a:r>
              <a:rPr lang="de-DE" sz="4000" dirty="0">
                <a:solidFill>
                  <a:prstClr val="black"/>
                </a:solidFill>
              </a:rPr>
              <a:t>Geschäften </a:t>
            </a:r>
            <a:endParaRPr lang="de-DE" sz="4000" dirty="0"/>
          </a:p>
          <a:p>
            <a:r>
              <a:rPr lang="de-DE" sz="4400" dirty="0" smtClean="0"/>
              <a:t>Westdeutschland wohlhabender</a:t>
            </a:r>
            <a:endParaRPr lang="de-DE" sz="4400" dirty="0"/>
          </a:p>
          <a:p>
            <a:pPr lvl="1"/>
            <a:r>
              <a:rPr lang="de-DE" sz="4000" dirty="0" smtClean="0"/>
              <a:t>Marshallplan</a:t>
            </a:r>
            <a:endParaRPr lang="de-DE" sz="4000" dirty="0"/>
          </a:p>
          <a:p>
            <a:pPr lvl="1"/>
            <a:r>
              <a:rPr lang="de-DE" sz="4000" dirty="0"/>
              <a:t>höhere </a:t>
            </a:r>
            <a:r>
              <a:rPr lang="de-DE" sz="4000" dirty="0" smtClean="0"/>
              <a:t>Reparationen im Osten</a:t>
            </a:r>
            <a:endParaRPr lang="de-DE" sz="4000" dirty="0"/>
          </a:p>
          <a:p>
            <a:pPr marL="0" indent="0">
              <a:buNone/>
            </a:pPr>
            <a:r>
              <a:rPr lang="en-US" sz="4400" dirty="0">
                <a:hlinkClick r:id="rId4"/>
              </a:rPr>
              <a:t>Der </a:t>
            </a:r>
            <a:r>
              <a:rPr lang="en-US" sz="4400" dirty="0" err="1">
                <a:hlinkClick r:id="rId4"/>
              </a:rPr>
              <a:t>Volksaufstand</a:t>
            </a:r>
            <a:r>
              <a:rPr lang="en-US" sz="4400" dirty="0">
                <a:hlinkClick r:id="rId4"/>
              </a:rPr>
              <a:t> 1953</a:t>
            </a:r>
            <a:endParaRPr lang="en-US" sz="4400" dirty="0"/>
          </a:p>
          <a:p>
            <a:pPr marL="0" indent="0">
              <a:buNone/>
            </a:pPr>
            <a:endParaRPr lang="en-US" dirty="0"/>
          </a:p>
        </p:txBody>
      </p:sp>
      <p:sp>
        <p:nvSpPr>
          <p:cNvPr id="10" name="Rectangle 9"/>
          <p:cNvSpPr/>
          <p:nvPr/>
        </p:nvSpPr>
        <p:spPr>
          <a:xfrm>
            <a:off x="3073400" y="253569"/>
            <a:ext cx="6415157" cy="769441"/>
          </a:xfrm>
          <a:prstGeom prst="rect">
            <a:avLst/>
          </a:prstGeom>
        </p:spPr>
        <p:txBody>
          <a:bodyPr wrap="square">
            <a:spAutoFit/>
          </a:bodyPr>
          <a:lstStyle/>
          <a:p>
            <a:r>
              <a:rPr lang="de-DE" sz="4400" dirty="0" smtClean="0"/>
              <a:t>Der Volksaufstand 1953</a:t>
            </a:r>
          </a:p>
        </p:txBody>
      </p:sp>
    </p:spTree>
    <p:extLst>
      <p:ext uri="{BB962C8B-B14F-4D97-AF65-F5344CB8AC3E}">
        <p14:creationId xmlns:p14="http://schemas.microsoft.com/office/powerpoint/2010/main" val="22736963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t="-8000" b="-8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6976" y="3325301"/>
            <a:ext cx="10515600" cy="1913125"/>
          </a:xfrm>
        </p:spPr>
        <p:txBody>
          <a:bodyPr>
            <a:normAutofit/>
          </a:bodyPr>
          <a:lstStyle/>
          <a:p>
            <a:r>
              <a:rPr lang="en-US" sz="2400" dirty="0" smtClean="0"/>
              <a:t/>
            </a:r>
            <a:br>
              <a:rPr lang="en-US" sz="2400" dirty="0" smtClean="0"/>
            </a:br>
            <a:r>
              <a:rPr lang="en-US" sz="2400" dirty="0"/>
              <a:t>	</a:t>
            </a:r>
            <a:r>
              <a:rPr lang="en-US" sz="2400" dirty="0" smtClean="0"/>
              <a:t/>
            </a:r>
            <a:br>
              <a:rPr lang="en-US" sz="2400" dirty="0" smtClean="0"/>
            </a:br>
            <a:r>
              <a:rPr lang="en-US" sz="2400" dirty="0"/>
              <a:t>	</a:t>
            </a:r>
          </a:p>
        </p:txBody>
      </p:sp>
      <p:sp>
        <p:nvSpPr>
          <p:cNvPr id="3" name="Content Placeholder 2"/>
          <p:cNvSpPr>
            <a:spLocks noGrp="1"/>
          </p:cNvSpPr>
          <p:nvPr>
            <p:ph idx="1"/>
          </p:nvPr>
        </p:nvSpPr>
        <p:spPr>
          <a:xfrm>
            <a:off x="255075" y="1023010"/>
            <a:ext cx="10764219" cy="6025490"/>
          </a:xfrm>
        </p:spPr>
        <p:txBody>
          <a:bodyPr>
            <a:normAutofit/>
          </a:bodyPr>
          <a:lstStyle/>
          <a:p>
            <a:pPr marL="0" indent="0">
              <a:buNone/>
            </a:pPr>
            <a:endParaRPr lang="en-US" dirty="0"/>
          </a:p>
        </p:txBody>
      </p:sp>
      <p:sp>
        <p:nvSpPr>
          <p:cNvPr id="10" name="Rectangle 9"/>
          <p:cNvSpPr/>
          <p:nvPr/>
        </p:nvSpPr>
        <p:spPr>
          <a:xfrm>
            <a:off x="3073400" y="253569"/>
            <a:ext cx="6415157" cy="769441"/>
          </a:xfrm>
          <a:prstGeom prst="rect">
            <a:avLst/>
          </a:prstGeom>
        </p:spPr>
        <p:txBody>
          <a:bodyPr wrap="square">
            <a:spAutoFit/>
          </a:bodyPr>
          <a:lstStyle/>
          <a:p>
            <a:r>
              <a:rPr lang="de-DE" sz="4400" dirty="0" smtClean="0"/>
              <a:t>Wie wird es besser??</a:t>
            </a:r>
          </a:p>
        </p:txBody>
      </p:sp>
      <p:sp>
        <p:nvSpPr>
          <p:cNvPr id="4" name="Cloud Callout 3"/>
          <p:cNvSpPr/>
          <p:nvPr/>
        </p:nvSpPr>
        <p:spPr>
          <a:xfrm>
            <a:off x="7023553" y="2966703"/>
            <a:ext cx="3747122" cy="2630319"/>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Demonstieren</a:t>
            </a:r>
            <a:r>
              <a:rPr lang="en-US" sz="2400" b="1" dirty="0" smtClean="0">
                <a:solidFill>
                  <a:schemeClr val="tx1"/>
                </a:solidFill>
              </a:rPr>
              <a:t>??</a:t>
            </a:r>
            <a:endParaRPr lang="en-US" sz="2400" b="1" dirty="0">
              <a:solidFill>
                <a:schemeClr val="tx1"/>
              </a:solidFill>
            </a:endParaRPr>
          </a:p>
        </p:txBody>
      </p:sp>
      <p:pic>
        <p:nvPicPr>
          <p:cNvPr id="5" name="Picture 4"/>
          <p:cNvPicPr>
            <a:picLocks noChangeAspect="1"/>
          </p:cNvPicPr>
          <p:nvPr/>
        </p:nvPicPr>
        <p:blipFill>
          <a:blip r:embed="rId4"/>
          <a:stretch>
            <a:fillRect/>
          </a:stretch>
        </p:blipFill>
        <p:spPr>
          <a:xfrm>
            <a:off x="4127018" y="1210356"/>
            <a:ext cx="3005588" cy="2286198"/>
          </a:xfrm>
          <a:prstGeom prst="rect">
            <a:avLst/>
          </a:prstGeom>
        </p:spPr>
      </p:pic>
      <p:pic>
        <p:nvPicPr>
          <p:cNvPr id="6" name="Picture 5"/>
          <p:cNvPicPr>
            <a:picLocks noChangeAspect="1"/>
          </p:cNvPicPr>
          <p:nvPr/>
        </p:nvPicPr>
        <p:blipFill>
          <a:blip r:embed="rId4"/>
          <a:stretch>
            <a:fillRect/>
          </a:stretch>
        </p:blipFill>
        <p:spPr>
          <a:xfrm>
            <a:off x="921347" y="4356937"/>
            <a:ext cx="3005588" cy="2286198"/>
          </a:xfrm>
          <a:prstGeom prst="rect">
            <a:avLst/>
          </a:prstGeom>
        </p:spPr>
      </p:pic>
      <p:sp>
        <p:nvSpPr>
          <p:cNvPr id="7" name="TextBox 6"/>
          <p:cNvSpPr txBox="1"/>
          <p:nvPr/>
        </p:nvSpPr>
        <p:spPr>
          <a:xfrm>
            <a:off x="1676244" y="4976816"/>
            <a:ext cx="1662506" cy="523220"/>
          </a:xfrm>
          <a:prstGeom prst="rect">
            <a:avLst/>
          </a:prstGeom>
          <a:noFill/>
        </p:spPr>
        <p:txBody>
          <a:bodyPr wrap="none" rtlCol="0">
            <a:spAutoFit/>
          </a:bodyPr>
          <a:lstStyle/>
          <a:p>
            <a:r>
              <a:rPr lang="en-US" sz="2800" b="1" dirty="0" err="1" smtClean="0"/>
              <a:t>Wahlen</a:t>
            </a:r>
            <a:r>
              <a:rPr lang="en-US" sz="2800" b="1" dirty="0" smtClean="0"/>
              <a:t>??</a:t>
            </a:r>
            <a:endParaRPr lang="en-US" sz="2800" b="1" dirty="0"/>
          </a:p>
        </p:txBody>
      </p:sp>
      <p:sp>
        <p:nvSpPr>
          <p:cNvPr id="8" name="TextBox 7"/>
          <p:cNvSpPr txBox="1"/>
          <p:nvPr/>
        </p:nvSpPr>
        <p:spPr>
          <a:xfrm>
            <a:off x="4949830" y="1782228"/>
            <a:ext cx="1428468" cy="523220"/>
          </a:xfrm>
          <a:prstGeom prst="rect">
            <a:avLst/>
          </a:prstGeom>
          <a:noFill/>
        </p:spPr>
        <p:txBody>
          <a:bodyPr wrap="none" rtlCol="0">
            <a:spAutoFit/>
          </a:bodyPr>
          <a:lstStyle/>
          <a:p>
            <a:r>
              <a:rPr lang="en-US" sz="2800" b="1" dirty="0" err="1" smtClean="0"/>
              <a:t>Flucht</a:t>
            </a:r>
            <a:r>
              <a:rPr lang="en-US" sz="2800" b="1" dirty="0" smtClean="0"/>
              <a:t>??</a:t>
            </a:r>
            <a:endParaRPr lang="en-US" sz="2800" b="1" dirty="0"/>
          </a:p>
        </p:txBody>
      </p:sp>
    </p:spTree>
    <p:extLst>
      <p:ext uri="{BB962C8B-B14F-4D97-AF65-F5344CB8AC3E}">
        <p14:creationId xmlns:p14="http://schemas.microsoft.com/office/powerpoint/2010/main" val="280095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Words>
  <Application>Microsoft Office PowerPoint</Application>
  <PresentationFormat>Benutzerdefiniert</PresentationFormat>
  <Paragraphs>179</Paragraphs>
  <Slides>20</Slides>
  <Notes>7</Notes>
  <HiddenSlides>0</HiddenSlides>
  <MMClips>0</MMClips>
  <ScaleCrop>false</ScaleCrop>
  <HeadingPairs>
    <vt:vector size="4" baseType="variant">
      <vt:variant>
        <vt:lpstr>Design</vt:lpstr>
      </vt:variant>
      <vt:variant>
        <vt:i4>1</vt:i4>
      </vt:variant>
      <vt:variant>
        <vt:lpstr>Folientitel</vt:lpstr>
      </vt:variant>
      <vt:variant>
        <vt:i4>20</vt:i4>
      </vt:variant>
    </vt:vector>
  </HeadingPairs>
  <TitlesOfParts>
    <vt:vector size="21" baseType="lpstr">
      <vt:lpstr>Office Theme</vt:lpstr>
      <vt:lpstr>Tag der Deutschen Einheit        03.10.1990</vt:lpstr>
      <vt:lpstr>Inhaltsverzeichnis</vt:lpstr>
      <vt:lpstr>PowerPoint-Präsentation</vt:lpstr>
      <vt:lpstr>Nach dem 2. Weltkrieg</vt:lpstr>
      <vt:lpstr> Die Gruendung von 2 Staaten</vt:lpstr>
      <vt:lpstr>Die Luftbrücke 24. Juni 1948 – 12.Mai 1949</vt:lpstr>
      <vt:lpstr>BRD</vt:lpstr>
      <vt:lpstr>    </vt:lpstr>
      <vt:lpstr>    </vt:lpstr>
      <vt:lpstr>PowerPoint-Präsentation</vt:lpstr>
      <vt:lpstr>PowerPoint-Präsentation</vt:lpstr>
      <vt:lpstr>PowerPoint-Präsentation</vt:lpstr>
      <vt:lpstr>Der Mauerbau       13.8.1961</vt:lpstr>
      <vt:lpstr>Fluchtversuche</vt:lpstr>
      <vt:lpstr>1970s  Politik der  Annäherung</vt:lpstr>
      <vt:lpstr>9. Oktober 1989 – Wir sind das Volk</vt:lpstr>
      <vt:lpstr>Montagsdemonstrationen</vt:lpstr>
      <vt:lpstr>Der Fall des Eisernen Vorhangs</vt:lpstr>
      <vt:lpstr>       Der Mauerfall</vt:lpstr>
      <vt:lpstr>3. Oktober 1990 – Tag der Deutschen Einheit </vt:lpstr>
    </vt:vector>
  </TitlesOfParts>
  <Company>Brighton Central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Der Tag der Deutschen Einheit 11/3/1989</dc:title>
  <dc:creator>Alexander Hessling</dc:creator>
  <cp:lastModifiedBy>Alexander</cp:lastModifiedBy>
  <cp:revision>69</cp:revision>
  <dcterms:created xsi:type="dcterms:W3CDTF">2014-10-28T13:44:05Z</dcterms:created>
  <dcterms:modified xsi:type="dcterms:W3CDTF">2015-03-07T02:33:53Z</dcterms:modified>
</cp:coreProperties>
</file>